
<file path=[Content_Types].xml><?xml version="1.0" encoding="utf-8"?>
<Types xmlns="http://schemas.openxmlformats.org/package/2006/content-types">
  <Default Extension="rels" ContentType="application/vnd.openxmlformats-package.relationships+xml"/>
  <Default Extension="xml" ContentType="application/xml"/>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6.png" ContentType="image/png"/>
  <Override PartName="/ppt/media/image27.png" ContentType="image/png"/>
  <Override PartName="/ppt/media/image28.png" ContentType="image/png"/>
  <Override PartName="/ppt/media/image29.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media/image39.png" ContentType="image/png"/>
  <Override PartName="/ppt/media/image30.png" ContentType="image/png"/>
  <Override PartName="/ppt/media/image25.png" ContentType="image/png"/>
  <Override PartName="/customXml/itemProps2.xml" ContentType="application/vnd.openxmlformats-officedocument.customXmlProperties+xml"/>
  <Override PartName="/customXml/itemProps1.xml" ContentType="application/vnd.openxmlformats-officedocument.customXmlProperties+xml"/>
  <Override PartName="/ppt/_rels/presentation.xml.rels" ContentType="application/vnd.openxmlformats-package.relationships+xml"/>
  <Override PartName="/customXml/itemProps3.xml" ContentType="application/vnd.openxmlformats-officedocument.customXml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720262" cy="6480175"/>
  <p:notesSz cx="7559675" cy="10691812"/>
</p:presentation>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ustomXml" Target="../customXml/item2.xml"/></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86000" y="151632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27" name="PlaceHolder 3"/>
          <p:cNvSpPr>
            <a:spLocks noGrp="1"/>
          </p:cNvSpPr>
          <p:nvPr>
            <p:ph type="body"/>
          </p:nvPr>
        </p:nvSpPr>
        <p:spPr>
          <a:xfrm>
            <a:off x="486000" y="347940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31" name="PlaceHolder 4"/>
          <p:cNvSpPr>
            <a:spLocks noGrp="1"/>
          </p:cNvSpPr>
          <p:nvPr>
            <p:ph type="body"/>
          </p:nvPr>
        </p:nvSpPr>
        <p:spPr>
          <a:xfrm>
            <a:off x="496836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32" name="PlaceHolder 5"/>
          <p:cNvSpPr>
            <a:spLocks noGrp="1"/>
          </p:cNvSpPr>
          <p:nvPr>
            <p:ph type="body"/>
          </p:nvPr>
        </p:nvSpPr>
        <p:spPr>
          <a:xfrm>
            <a:off x="48600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pic>
        <p:nvPicPr>
          <p:cNvPr id="36" name="" descr=""/>
          <p:cNvPicPr/>
          <p:nvPr/>
        </p:nvPicPr>
        <p:blipFill>
          <a:blip r:embed="rId2"/>
          <a:stretch/>
        </p:blipFill>
        <p:spPr>
          <a:xfrm>
            <a:off x="2504520" y="1515960"/>
            <a:ext cx="4709880" cy="3758040"/>
          </a:xfrm>
          <a:prstGeom prst="rect">
            <a:avLst/>
          </a:prstGeom>
          <a:ln>
            <a:noFill/>
          </a:ln>
        </p:spPr>
      </p:pic>
      <p:pic>
        <p:nvPicPr>
          <p:cNvPr id="37" name="" descr=""/>
          <p:cNvPicPr/>
          <p:nvPr/>
        </p:nvPicPr>
        <p:blipFill>
          <a:blip r:embed="rId3"/>
          <a:stretch/>
        </p:blipFill>
        <p:spPr>
          <a:xfrm>
            <a:off x="2504520" y="1515960"/>
            <a:ext cx="4709880" cy="37580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43" name="PlaceHolder 2"/>
          <p:cNvSpPr>
            <a:spLocks noGrp="1"/>
          </p:cNvSpPr>
          <p:nvPr>
            <p:ph type="subTitle"/>
          </p:nvPr>
        </p:nvSpPr>
        <p:spPr>
          <a:xfrm>
            <a:off x="486000" y="1516320"/>
            <a:ext cx="8747640" cy="37580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47" name="PlaceHolder 2"/>
          <p:cNvSpPr>
            <a:spLocks noGrp="1"/>
          </p:cNvSpPr>
          <p:nvPr>
            <p:ph type="body"/>
          </p:nvPr>
        </p:nvSpPr>
        <p:spPr>
          <a:xfrm>
            <a:off x="48600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48" name="PlaceHolder 3"/>
          <p:cNvSpPr>
            <a:spLocks noGrp="1"/>
          </p:cNvSpPr>
          <p:nvPr>
            <p:ph type="body"/>
          </p:nvPr>
        </p:nvSpPr>
        <p:spPr>
          <a:xfrm>
            <a:off x="496836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86000" y="258480"/>
            <a:ext cx="8747640" cy="50158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8600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496836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5" name="PlaceHolder 2"/>
          <p:cNvSpPr>
            <a:spLocks noGrp="1"/>
          </p:cNvSpPr>
          <p:nvPr>
            <p:ph type="subTitle"/>
          </p:nvPr>
        </p:nvSpPr>
        <p:spPr>
          <a:xfrm>
            <a:off x="486000" y="1516320"/>
            <a:ext cx="8747640" cy="37580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48600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96836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62" name="PlaceHolder 4"/>
          <p:cNvSpPr>
            <a:spLocks noGrp="1"/>
          </p:cNvSpPr>
          <p:nvPr>
            <p:ph type="body"/>
          </p:nvPr>
        </p:nvSpPr>
        <p:spPr>
          <a:xfrm>
            <a:off x="486000" y="347940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486000" y="151632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486000" y="347940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68"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69" name="PlaceHolder 4"/>
          <p:cNvSpPr>
            <a:spLocks noGrp="1"/>
          </p:cNvSpPr>
          <p:nvPr>
            <p:ph type="body"/>
          </p:nvPr>
        </p:nvSpPr>
        <p:spPr>
          <a:xfrm>
            <a:off x="496836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70" name="PlaceHolder 5"/>
          <p:cNvSpPr>
            <a:spLocks noGrp="1"/>
          </p:cNvSpPr>
          <p:nvPr>
            <p:ph type="body"/>
          </p:nvPr>
        </p:nvSpPr>
        <p:spPr>
          <a:xfrm>
            <a:off x="48600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73" name="PlaceHolder 3"/>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pic>
        <p:nvPicPr>
          <p:cNvPr id="74" name="" descr=""/>
          <p:cNvPicPr/>
          <p:nvPr/>
        </p:nvPicPr>
        <p:blipFill>
          <a:blip r:embed="rId2"/>
          <a:stretch/>
        </p:blipFill>
        <p:spPr>
          <a:xfrm>
            <a:off x="2504520" y="1515960"/>
            <a:ext cx="4709880" cy="3758040"/>
          </a:xfrm>
          <a:prstGeom prst="rect">
            <a:avLst/>
          </a:prstGeom>
          <a:ln>
            <a:noFill/>
          </a:ln>
        </p:spPr>
      </p:pic>
      <p:pic>
        <p:nvPicPr>
          <p:cNvPr id="75" name="" descr=""/>
          <p:cNvPicPr/>
          <p:nvPr/>
        </p:nvPicPr>
        <p:blipFill>
          <a:blip r:embed="rId3"/>
          <a:stretch/>
        </p:blipFill>
        <p:spPr>
          <a:xfrm>
            <a:off x="2504520" y="1515960"/>
            <a:ext cx="4709880" cy="37580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81" name="PlaceHolder 2"/>
          <p:cNvSpPr>
            <a:spLocks noGrp="1"/>
          </p:cNvSpPr>
          <p:nvPr>
            <p:ph type="subTitle"/>
          </p:nvPr>
        </p:nvSpPr>
        <p:spPr>
          <a:xfrm>
            <a:off x="486000" y="1516320"/>
            <a:ext cx="8747640" cy="37580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48600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86" name="PlaceHolder 3"/>
          <p:cNvSpPr>
            <a:spLocks noGrp="1"/>
          </p:cNvSpPr>
          <p:nvPr>
            <p:ph type="body"/>
          </p:nvPr>
        </p:nvSpPr>
        <p:spPr>
          <a:xfrm>
            <a:off x="496836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86000" y="258480"/>
            <a:ext cx="8747640" cy="50158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91" name="PlaceHolder 3"/>
          <p:cNvSpPr>
            <a:spLocks noGrp="1"/>
          </p:cNvSpPr>
          <p:nvPr>
            <p:ph type="body"/>
          </p:nvPr>
        </p:nvSpPr>
        <p:spPr>
          <a:xfrm>
            <a:off x="48600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92" name="PlaceHolder 4"/>
          <p:cNvSpPr>
            <a:spLocks noGrp="1"/>
          </p:cNvSpPr>
          <p:nvPr>
            <p:ph type="body"/>
          </p:nvPr>
        </p:nvSpPr>
        <p:spPr>
          <a:xfrm>
            <a:off x="496836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8600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95"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96" name="PlaceHolder 4"/>
          <p:cNvSpPr>
            <a:spLocks noGrp="1"/>
          </p:cNvSpPr>
          <p:nvPr>
            <p:ph type="body"/>
          </p:nvPr>
        </p:nvSpPr>
        <p:spPr>
          <a:xfrm>
            <a:off x="496836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99"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00" name="PlaceHolder 4"/>
          <p:cNvSpPr>
            <a:spLocks noGrp="1"/>
          </p:cNvSpPr>
          <p:nvPr>
            <p:ph type="body"/>
          </p:nvPr>
        </p:nvSpPr>
        <p:spPr>
          <a:xfrm>
            <a:off x="486000" y="347940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486000" y="151632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03" name="PlaceHolder 3"/>
          <p:cNvSpPr>
            <a:spLocks noGrp="1"/>
          </p:cNvSpPr>
          <p:nvPr>
            <p:ph type="body"/>
          </p:nvPr>
        </p:nvSpPr>
        <p:spPr>
          <a:xfrm>
            <a:off x="486000" y="347940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496836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08" name="PlaceHolder 5"/>
          <p:cNvSpPr>
            <a:spLocks noGrp="1"/>
          </p:cNvSpPr>
          <p:nvPr>
            <p:ph type="body"/>
          </p:nvPr>
        </p:nvSpPr>
        <p:spPr>
          <a:xfrm>
            <a:off x="48600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110" name="PlaceHolder 2"/>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11" name="PlaceHolder 3"/>
          <p:cNvSpPr>
            <a:spLocks noGrp="1"/>
          </p:cNvSpPr>
          <p:nvPr>
            <p:ph type="body"/>
          </p:nvPr>
        </p:nvSpPr>
        <p:spPr>
          <a:xfrm>
            <a:off x="486000" y="1516320"/>
            <a:ext cx="874764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pic>
        <p:nvPicPr>
          <p:cNvPr id="112" name="" descr=""/>
          <p:cNvPicPr/>
          <p:nvPr/>
        </p:nvPicPr>
        <p:blipFill>
          <a:blip r:embed="rId2"/>
          <a:stretch/>
        </p:blipFill>
        <p:spPr>
          <a:xfrm>
            <a:off x="2504520" y="1515960"/>
            <a:ext cx="4709880" cy="3758040"/>
          </a:xfrm>
          <a:prstGeom prst="rect">
            <a:avLst/>
          </a:prstGeom>
          <a:ln>
            <a:noFill/>
          </a:ln>
        </p:spPr>
      </p:pic>
      <p:pic>
        <p:nvPicPr>
          <p:cNvPr id="113" name="" descr=""/>
          <p:cNvPicPr/>
          <p:nvPr/>
        </p:nvPicPr>
        <p:blipFill>
          <a:blip r:embed="rId3"/>
          <a:stretch/>
        </p:blipFill>
        <p:spPr>
          <a:xfrm>
            <a:off x="2504520" y="1515960"/>
            <a:ext cx="4709880" cy="375804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8600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0" name="PlaceHolder 3"/>
          <p:cNvSpPr>
            <a:spLocks noGrp="1"/>
          </p:cNvSpPr>
          <p:nvPr>
            <p:ph type="body"/>
          </p:nvPr>
        </p:nvSpPr>
        <p:spPr>
          <a:xfrm>
            <a:off x="496836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86000" y="258480"/>
            <a:ext cx="8747640" cy="50158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14"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5" name="PlaceHolder 3"/>
          <p:cNvSpPr>
            <a:spLocks noGrp="1"/>
          </p:cNvSpPr>
          <p:nvPr>
            <p:ph type="body"/>
          </p:nvPr>
        </p:nvSpPr>
        <p:spPr>
          <a:xfrm>
            <a:off x="48600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6" name="PlaceHolder 4"/>
          <p:cNvSpPr>
            <a:spLocks noGrp="1"/>
          </p:cNvSpPr>
          <p:nvPr>
            <p:ph type="body"/>
          </p:nvPr>
        </p:nvSpPr>
        <p:spPr>
          <a:xfrm>
            <a:off x="496836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86000" y="1516320"/>
            <a:ext cx="4268520" cy="37580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19"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20" name="PlaceHolder 4"/>
          <p:cNvSpPr>
            <a:spLocks noGrp="1"/>
          </p:cNvSpPr>
          <p:nvPr>
            <p:ph type="body"/>
          </p:nvPr>
        </p:nvSpPr>
        <p:spPr>
          <a:xfrm>
            <a:off x="4968360" y="347940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86000" y="258480"/>
            <a:ext cx="8747640" cy="1081800"/>
          </a:xfrm>
          <a:prstGeom prst="rect">
            <a:avLst/>
          </a:prstGeom>
        </p:spPr>
        <p:txBody>
          <a:bodyPr lIns="0" rIns="0" tIns="0" bIns="0" anchor="ctr"/>
          <a:p>
            <a:pPr algn="ctr"/>
            <a:endParaRPr b="0" lang="de-DE" sz="44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8600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23" name="PlaceHolder 3"/>
          <p:cNvSpPr>
            <a:spLocks noGrp="1"/>
          </p:cNvSpPr>
          <p:nvPr>
            <p:ph type="body"/>
          </p:nvPr>
        </p:nvSpPr>
        <p:spPr>
          <a:xfrm>
            <a:off x="4968360" y="1516320"/>
            <a:ext cx="426852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
        <p:nvSpPr>
          <p:cNvPr id="24" name="PlaceHolder 4"/>
          <p:cNvSpPr>
            <a:spLocks noGrp="1"/>
          </p:cNvSpPr>
          <p:nvPr>
            <p:ph type="body"/>
          </p:nvPr>
        </p:nvSpPr>
        <p:spPr>
          <a:xfrm>
            <a:off x="486000" y="3479400"/>
            <a:ext cx="8747640" cy="1792440"/>
          </a:xfrm>
          <a:prstGeom prst="rect">
            <a:avLst/>
          </a:prstGeom>
        </p:spPr>
        <p:txBody>
          <a:bodyPr lIns="0" rIns="0" tIns="0" bIns="0"/>
          <a:p>
            <a:endParaRPr b="0" lang="de-DE"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0" name="CustomShape 1"/>
          <p:cNvSpPr/>
          <p:nvPr/>
        </p:nvSpPr>
        <p:spPr>
          <a:xfrm>
            <a:off x="360360" y="1303560"/>
            <a:ext cx="8996760" cy="57240"/>
          </a:xfrm>
          <a:prstGeom prst="rect">
            <a:avLst/>
          </a:prstGeom>
          <a:solidFill>
            <a:srgbClr val="087323"/>
          </a:solidFill>
          <a:ln w="9360">
            <a:noFill/>
          </a:ln>
          <a:effectLst>
            <a:outerShdw dir="5400000" dist="23040">
              <a:srgbClr val="000000">
                <a:alpha val="35000"/>
              </a:srgbClr>
            </a:outerShdw>
          </a:effectLst>
        </p:spPr>
        <p:style>
          <a:lnRef idx="0"/>
          <a:fillRef idx="0"/>
          <a:effectRef idx="0"/>
          <a:fontRef idx="minor"/>
        </p:style>
      </p:sp>
      <p:pic>
        <p:nvPicPr>
          <p:cNvPr id="1" name="Immagine 7" descr=""/>
          <p:cNvPicPr/>
          <p:nvPr/>
        </p:nvPicPr>
        <p:blipFill>
          <a:blip r:embed="rId2"/>
          <a:stretch/>
        </p:blipFill>
        <p:spPr>
          <a:xfrm>
            <a:off x="474480" y="484920"/>
            <a:ext cx="1598400" cy="553680"/>
          </a:xfrm>
          <a:prstGeom prst="rect">
            <a:avLst/>
          </a:prstGeom>
          <a:ln>
            <a:noFill/>
          </a:ln>
        </p:spPr>
      </p:pic>
      <p:sp>
        <p:nvSpPr>
          <p:cNvPr id="2" name="PlaceHolder 2"/>
          <p:cNvSpPr>
            <a:spLocks noGrp="1"/>
          </p:cNvSpPr>
          <p:nvPr>
            <p:ph type="title"/>
          </p:nvPr>
        </p:nvSpPr>
        <p:spPr>
          <a:xfrm>
            <a:off x="486000" y="258480"/>
            <a:ext cx="8747640" cy="1081800"/>
          </a:xfrm>
          <a:prstGeom prst="rect">
            <a:avLst/>
          </a:prstGeom>
        </p:spPr>
        <p:txBody>
          <a:bodyPr lIns="0" rIns="0" tIns="0" bIns="0" anchor="ctr"/>
          <a:p>
            <a:pPr algn="ctr"/>
            <a:r>
              <a:rPr b="0" lang="de-DE" sz="4400" spc="-1" strike="noStrike">
                <a:solidFill>
                  <a:srgbClr val="000000"/>
                </a:solidFill>
                <a:uFill>
                  <a:solidFill>
                    <a:srgbClr val="ffffff"/>
                  </a:solidFill>
                </a:uFill>
                <a:latin typeface="Arial"/>
              </a:rPr>
              <a:t>Format des Titeltextes durch Klicken bearbeiten</a:t>
            </a:r>
            <a:endParaRPr b="0" lang="de-DE" sz="4400" spc="-1" strike="noStrike">
              <a:solidFill>
                <a:srgbClr val="000000"/>
              </a:solidFill>
              <a:uFill>
                <a:solidFill>
                  <a:srgbClr val="ffffff"/>
                </a:solidFill>
              </a:uFill>
              <a:latin typeface="Arial"/>
            </a:endParaRPr>
          </a:p>
        </p:txBody>
      </p:sp>
      <p:sp>
        <p:nvSpPr>
          <p:cNvPr id="3" name="PlaceHolder 3"/>
          <p:cNvSpPr>
            <a:spLocks noGrp="1"/>
          </p:cNvSpPr>
          <p:nvPr>
            <p:ph type="body"/>
          </p:nvPr>
        </p:nvSpPr>
        <p:spPr>
          <a:xfrm>
            <a:off x="486000" y="1516320"/>
            <a:ext cx="8747640" cy="3758040"/>
          </a:xfrm>
          <a:prstGeom prst="rect">
            <a:avLst/>
          </a:prstGeom>
        </p:spPr>
        <p:txBody>
          <a:bodyPr lIns="0" rIns="0" tIns="0" bIns="0"/>
          <a:p>
            <a:pPr marL="432000" indent="-324000">
              <a:spcBef>
                <a:spcPts val="1417"/>
              </a:spcBef>
              <a:buClr>
                <a:srgbClr val="000000"/>
              </a:buClr>
              <a:buSzPct val="45000"/>
              <a:buFont typeface="Wingdings" charset="2"/>
              <a:buChar char=""/>
            </a:pPr>
            <a:r>
              <a:rPr b="0" lang="de-DE" sz="3200" spc="-1" strike="noStrike">
                <a:solidFill>
                  <a:srgbClr val="000000"/>
                </a:solidFill>
                <a:uFill>
                  <a:solidFill>
                    <a:srgbClr val="ffffff"/>
                  </a:solidFill>
                </a:uFill>
                <a:latin typeface="Arial"/>
              </a:rPr>
              <a:t>Format des Gliederungstextes durch Klicken bearbeiten</a:t>
            </a:r>
            <a:endParaRPr b="0" lang="de-DE"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uFill>
                  <a:solidFill>
                    <a:srgbClr val="ffffff"/>
                  </a:solidFill>
                </a:uFill>
                <a:latin typeface="Arial"/>
              </a:rPr>
              <a:t>Zweite Gliederungsebene</a:t>
            </a:r>
            <a:endParaRPr b="0" lang="de-DE"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uFill>
                  <a:solidFill>
                    <a:srgbClr val="ffffff"/>
                  </a:solidFill>
                </a:uFill>
                <a:latin typeface="Arial"/>
              </a:rPr>
              <a:t>Dritte Gliederungsebene</a:t>
            </a:r>
            <a:endParaRPr b="0" lang="de-DE"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uFill>
                  <a:solidFill>
                    <a:srgbClr val="ffffff"/>
                  </a:solidFill>
                </a:uFill>
                <a:latin typeface="Arial"/>
              </a:rPr>
              <a:t>Vierte Gliederungsebene</a:t>
            </a:r>
            <a:endParaRPr b="0" lang="de-DE"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Fünfte Gliederungsebene</a:t>
            </a:r>
            <a:endParaRPr b="0" lang="de-DE"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Sechste Gliederungsebene</a:t>
            </a:r>
            <a:endParaRPr b="0" lang="de-DE"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Siebte Gliederungsebene</a:t>
            </a:r>
            <a:endParaRPr b="0" lang="de-DE"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38" name="CustomShape 1"/>
          <p:cNvSpPr/>
          <p:nvPr/>
        </p:nvSpPr>
        <p:spPr>
          <a:xfrm>
            <a:off x="360360" y="1303560"/>
            <a:ext cx="8996760" cy="57240"/>
          </a:xfrm>
          <a:prstGeom prst="rect">
            <a:avLst/>
          </a:prstGeom>
          <a:solidFill>
            <a:srgbClr val="087323"/>
          </a:solidFill>
          <a:ln w="9360">
            <a:noFill/>
          </a:ln>
          <a:effectLst>
            <a:outerShdw dir="5400000" dist="23040">
              <a:srgbClr val="000000">
                <a:alpha val="35000"/>
              </a:srgbClr>
            </a:outerShdw>
          </a:effectLst>
        </p:spPr>
        <p:style>
          <a:lnRef idx="0"/>
          <a:fillRef idx="0"/>
          <a:effectRef idx="0"/>
          <a:fontRef idx="minor"/>
        </p:style>
      </p:sp>
      <p:pic>
        <p:nvPicPr>
          <p:cNvPr id="39" name="Immagine 7" descr=""/>
          <p:cNvPicPr/>
          <p:nvPr/>
        </p:nvPicPr>
        <p:blipFill>
          <a:blip r:embed="rId2"/>
          <a:stretch/>
        </p:blipFill>
        <p:spPr>
          <a:xfrm>
            <a:off x="474480" y="484920"/>
            <a:ext cx="1598400" cy="553680"/>
          </a:xfrm>
          <a:prstGeom prst="rect">
            <a:avLst/>
          </a:prstGeom>
          <a:ln>
            <a:noFill/>
          </a:ln>
        </p:spPr>
      </p:pic>
      <p:sp>
        <p:nvSpPr>
          <p:cNvPr id="40" name="PlaceHolder 2"/>
          <p:cNvSpPr>
            <a:spLocks noGrp="1"/>
          </p:cNvSpPr>
          <p:nvPr>
            <p:ph type="title"/>
          </p:nvPr>
        </p:nvSpPr>
        <p:spPr>
          <a:xfrm>
            <a:off x="486000" y="258480"/>
            <a:ext cx="8747640" cy="1081800"/>
          </a:xfrm>
          <a:prstGeom prst="rect">
            <a:avLst/>
          </a:prstGeom>
        </p:spPr>
        <p:txBody>
          <a:bodyPr lIns="0" rIns="0" tIns="0" bIns="0" anchor="ctr"/>
          <a:p>
            <a:pPr algn="ctr"/>
            <a:r>
              <a:rPr b="0" lang="de-DE" sz="4400" spc="-1" strike="noStrike">
                <a:solidFill>
                  <a:srgbClr val="000000"/>
                </a:solidFill>
                <a:uFill>
                  <a:solidFill>
                    <a:srgbClr val="ffffff"/>
                  </a:solidFill>
                </a:uFill>
                <a:latin typeface="Arial"/>
              </a:rPr>
              <a:t>Format des Titeltextes durch Klicken bearbeiten</a:t>
            </a:r>
            <a:endParaRPr b="0" lang="de-DE" sz="4400" spc="-1" strike="noStrike">
              <a:solidFill>
                <a:srgbClr val="000000"/>
              </a:solidFill>
              <a:uFill>
                <a:solidFill>
                  <a:srgbClr val="ffffff"/>
                </a:solidFill>
              </a:uFill>
              <a:latin typeface="Arial"/>
            </a:endParaRPr>
          </a:p>
        </p:txBody>
      </p:sp>
      <p:sp>
        <p:nvSpPr>
          <p:cNvPr id="41" name="PlaceHolder 3"/>
          <p:cNvSpPr>
            <a:spLocks noGrp="1"/>
          </p:cNvSpPr>
          <p:nvPr>
            <p:ph type="body"/>
          </p:nvPr>
        </p:nvSpPr>
        <p:spPr>
          <a:xfrm>
            <a:off x="486000" y="1516320"/>
            <a:ext cx="8747640" cy="3758040"/>
          </a:xfrm>
          <a:prstGeom prst="rect">
            <a:avLst/>
          </a:prstGeom>
        </p:spPr>
        <p:txBody>
          <a:bodyPr lIns="0" rIns="0" tIns="0" bIns="0"/>
          <a:p>
            <a:pPr marL="432000" indent="-324000">
              <a:spcBef>
                <a:spcPts val="1417"/>
              </a:spcBef>
              <a:buClr>
                <a:srgbClr val="000000"/>
              </a:buClr>
              <a:buSzPct val="45000"/>
              <a:buFont typeface="Wingdings" charset="2"/>
              <a:buChar char=""/>
            </a:pPr>
            <a:r>
              <a:rPr b="0" lang="de-DE" sz="3200" spc="-1" strike="noStrike">
                <a:solidFill>
                  <a:srgbClr val="000000"/>
                </a:solidFill>
                <a:uFill>
                  <a:solidFill>
                    <a:srgbClr val="ffffff"/>
                  </a:solidFill>
                </a:uFill>
                <a:latin typeface="Arial"/>
              </a:rPr>
              <a:t>Format des Gliederungstextes durch Klicken bearbeiten</a:t>
            </a:r>
            <a:endParaRPr b="0" lang="de-DE"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uFill>
                  <a:solidFill>
                    <a:srgbClr val="ffffff"/>
                  </a:solidFill>
                </a:uFill>
                <a:latin typeface="Arial"/>
              </a:rPr>
              <a:t>Zweite Gliederungsebene</a:t>
            </a:r>
            <a:endParaRPr b="0" lang="de-DE"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uFill>
                  <a:solidFill>
                    <a:srgbClr val="ffffff"/>
                  </a:solidFill>
                </a:uFill>
                <a:latin typeface="Arial"/>
              </a:rPr>
              <a:t>Dritte Gliederungsebene</a:t>
            </a:r>
            <a:endParaRPr b="0" lang="de-DE"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uFill>
                  <a:solidFill>
                    <a:srgbClr val="ffffff"/>
                  </a:solidFill>
                </a:uFill>
                <a:latin typeface="Arial"/>
              </a:rPr>
              <a:t>Vierte Gliederungsebene</a:t>
            </a:r>
            <a:endParaRPr b="0" lang="de-DE"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Fünfte Gliederungsebene</a:t>
            </a:r>
            <a:endParaRPr b="0" lang="de-DE"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Sechste Gliederungsebene</a:t>
            </a:r>
            <a:endParaRPr b="0" lang="de-DE"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Siebte Gliederungsebene</a:t>
            </a:r>
            <a:endParaRPr b="0" lang="de-DE"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76" name="CustomShape 1"/>
          <p:cNvSpPr/>
          <p:nvPr/>
        </p:nvSpPr>
        <p:spPr>
          <a:xfrm>
            <a:off x="360360" y="1303560"/>
            <a:ext cx="8996760" cy="57240"/>
          </a:xfrm>
          <a:prstGeom prst="rect">
            <a:avLst/>
          </a:prstGeom>
          <a:solidFill>
            <a:srgbClr val="087323"/>
          </a:solidFill>
          <a:ln w="9360">
            <a:noFill/>
          </a:ln>
          <a:effectLst>
            <a:outerShdw dir="5400000" dist="23040">
              <a:srgbClr val="000000">
                <a:alpha val="35000"/>
              </a:srgbClr>
            </a:outerShdw>
          </a:effectLst>
        </p:spPr>
        <p:style>
          <a:lnRef idx="0"/>
          <a:fillRef idx="0"/>
          <a:effectRef idx="0"/>
          <a:fontRef idx="minor"/>
        </p:style>
      </p:sp>
      <p:pic>
        <p:nvPicPr>
          <p:cNvPr id="77" name="Immagine 7" descr=""/>
          <p:cNvPicPr/>
          <p:nvPr/>
        </p:nvPicPr>
        <p:blipFill>
          <a:blip r:embed="rId2"/>
          <a:stretch/>
        </p:blipFill>
        <p:spPr>
          <a:xfrm>
            <a:off x="474480" y="484920"/>
            <a:ext cx="1598400" cy="553680"/>
          </a:xfrm>
          <a:prstGeom prst="rect">
            <a:avLst/>
          </a:prstGeom>
          <a:ln>
            <a:noFill/>
          </a:ln>
        </p:spPr>
      </p:pic>
      <p:sp>
        <p:nvSpPr>
          <p:cNvPr id="78" name="PlaceHolder 2"/>
          <p:cNvSpPr>
            <a:spLocks noGrp="1"/>
          </p:cNvSpPr>
          <p:nvPr>
            <p:ph type="title"/>
          </p:nvPr>
        </p:nvSpPr>
        <p:spPr>
          <a:xfrm>
            <a:off x="486000" y="258480"/>
            <a:ext cx="8747640" cy="1081800"/>
          </a:xfrm>
          <a:prstGeom prst="rect">
            <a:avLst/>
          </a:prstGeom>
        </p:spPr>
        <p:txBody>
          <a:bodyPr lIns="0" rIns="0" tIns="0" bIns="0" anchor="ctr"/>
          <a:p>
            <a:pPr algn="ctr"/>
            <a:r>
              <a:rPr b="0" lang="de-DE" sz="4400" spc="-1" strike="noStrike">
                <a:solidFill>
                  <a:srgbClr val="000000"/>
                </a:solidFill>
                <a:uFill>
                  <a:solidFill>
                    <a:srgbClr val="ffffff"/>
                  </a:solidFill>
                </a:uFill>
                <a:latin typeface="Arial"/>
              </a:rPr>
              <a:t>Format des Titeltextes durch Klicken bearbeiten</a:t>
            </a:r>
            <a:endParaRPr b="0" lang="de-DE" sz="4400" spc="-1" strike="noStrike">
              <a:solidFill>
                <a:srgbClr val="000000"/>
              </a:solidFill>
              <a:uFill>
                <a:solidFill>
                  <a:srgbClr val="ffffff"/>
                </a:solidFill>
              </a:uFill>
              <a:latin typeface="Arial"/>
            </a:endParaRPr>
          </a:p>
        </p:txBody>
      </p:sp>
      <p:sp>
        <p:nvSpPr>
          <p:cNvPr id="79" name="PlaceHolder 3"/>
          <p:cNvSpPr>
            <a:spLocks noGrp="1"/>
          </p:cNvSpPr>
          <p:nvPr>
            <p:ph type="body"/>
          </p:nvPr>
        </p:nvSpPr>
        <p:spPr>
          <a:xfrm>
            <a:off x="486000" y="1516320"/>
            <a:ext cx="8747640" cy="3758040"/>
          </a:xfrm>
          <a:prstGeom prst="rect">
            <a:avLst/>
          </a:prstGeom>
        </p:spPr>
        <p:txBody>
          <a:bodyPr lIns="0" rIns="0" tIns="0" bIns="0"/>
          <a:p>
            <a:pPr marL="432000" indent="-324000">
              <a:spcBef>
                <a:spcPts val="1417"/>
              </a:spcBef>
              <a:buClr>
                <a:srgbClr val="000000"/>
              </a:buClr>
              <a:buSzPct val="45000"/>
              <a:buFont typeface="Wingdings" charset="2"/>
              <a:buChar char=""/>
            </a:pPr>
            <a:r>
              <a:rPr b="0" lang="de-DE" sz="3200" spc="-1" strike="noStrike">
                <a:solidFill>
                  <a:srgbClr val="000000"/>
                </a:solidFill>
                <a:uFill>
                  <a:solidFill>
                    <a:srgbClr val="ffffff"/>
                  </a:solidFill>
                </a:uFill>
                <a:latin typeface="Arial"/>
              </a:rPr>
              <a:t>Format des Gliederungstextes durch Klicken bearbeiten</a:t>
            </a:r>
            <a:endParaRPr b="0" lang="de-DE"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uFill>
                  <a:solidFill>
                    <a:srgbClr val="ffffff"/>
                  </a:solidFill>
                </a:uFill>
                <a:latin typeface="Arial"/>
              </a:rPr>
              <a:t>Zweite Gliederungsebene</a:t>
            </a:r>
            <a:endParaRPr b="0" lang="de-DE"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uFill>
                  <a:solidFill>
                    <a:srgbClr val="ffffff"/>
                  </a:solidFill>
                </a:uFill>
                <a:latin typeface="Arial"/>
              </a:rPr>
              <a:t>Dritte Gliederungsebene</a:t>
            </a:r>
            <a:endParaRPr b="0" lang="de-DE"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uFill>
                  <a:solidFill>
                    <a:srgbClr val="ffffff"/>
                  </a:solidFill>
                </a:uFill>
                <a:latin typeface="Arial"/>
              </a:rPr>
              <a:t>Vierte Gliederungsebene</a:t>
            </a:r>
            <a:endParaRPr b="0" lang="de-DE"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Fünfte Gliederungsebene</a:t>
            </a:r>
            <a:endParaRPr b="0" lang="de-DE"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Sechste Gliederungsebene</a:t>
            </a:r>
            <a:endParaRPr b="0" lang="de-DE"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uFill>
                  <a:solidFill>
                    <a:srgbClr val="ffffff"/>
                  </a:solidFill>
                </a:uFill>
                <a:latin typeface="Arial"/>
              </a:rPr>
              <a:t>Siebte Gliederungsebene</a:t>
            </a:r>
            <a:endParaRPr b="0" lang="de-DE"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566280" y="1488600"/>
            <a:ext cx="8359200" cy="4193640"/>
          </a:xfrm>
          <a:prstGeom prst="rect">
            <a:avLst/>
          </a:prstGeom>
          <a:blipFill>
            <a:blip r:embed="rId1"/>
            <a:tile/>
          </a:blipFill>
          <a:ln>
            <a:noFill/>
          </a:ln>
        </p:spPr>
        <p:style>
          <a:lnRef idx="0"/>
          <a:fillRef idx="0"/>
          <a:effectRef idx="0"/>
          <a:fontRef idx="minor"/>
        </p:style>
        <p:txBody>
          <a:bodyPr lIns="0" rIns="0" tIns="0" bIns="0" anchor="ctr"/>
          <a:p>
            <a:pPr algn="ctr">
              <a:lnSpc>
                <a:spcPct val="100000"/>
              </a:lnSpc>
            </a:pPr>
            <a:r>
              <a:rPr b="0" lang="de-DE" sz="2239" spc="-1" strike="noStrike">
                <a:solidFill>
                  <a:srgbClr val="000000"/>
                </a:solidFill>
                <a:uFill>
                  <a:solidFill>
                    <a:srgbClr val="ffffff"/>
                  </a:solidFill>
                </a:uFill>
                <a:latin typeface="Calibri"/>
                <a:ea typeface="DejaVu Sans"/>
              </a:rPr>
              <a:t>„</a:t>
            </a:r>
            <a:r>
              <a:rPr b="1" lang="de-DE" sz="2800" spc="-1" strike="noStrike">
                <a:solidFill>
                  <a:srgbClr val="000000"/>
                </a:solidFill>
                <a:uFill>
                  <a:solidFill>
                    <a:srgbClr val="ffffff"/>
                  </a:solidFill>
                </a:uFill>
                <a:latin typeface="Calibri"/>
                <a:ea typeface="DejaVu Sans"/>
              </a:rPr>
              <a:t>URBAN MOBILITY</a:t>
            </a:r>
            <a:r>
              <a:rPr b="0" lang="de-DE" sz="2239" spc="-1" strike="noStrike">
                <a:solidFill>
                  <a:srgbClr val="000000"/>
                </a:solidFill>
                <a:uFill>
                  <a:solidFill>
                    <a:srgbClr val="ffffff"/>
                  </a:solidFill>
                </a:uFill>
                <a:latin typeface="Calibri"/>
                <a:ea typeface="DejaVu Sans"/>
              </a:rPr>
              <a:t>“</a:t>
            </a:r>
            <a:endParaRPr b="0" lang="de-DE" sz="1800" spc="-1" strike="noStrike">
              <a:solidFill>
                <a:srgbClr val="000000"/>
              </a:solidFill>
              <a:uFill>
                <a:solidFill>
                  <a:srgbClr val="ffffff"/>
                </a:solidFill>
              </a:uFill>
              <a:latin typeface="Arial"/>
            </a:endParaRPr>
          </a:p>
          <a:p>
            <a:pPr algn="ctr">
              <a:lnSpc>
                <a:spcPct val="100000"/>
              </a:lnSpc>
            </a:pPr>
            <a:r>
              <a:rPr b="1" lang="de-DE" sz="2800" spc="-1" strike="noStrike">
                <a:solidFill>
                  <a:srgbClr val="ff3333"/>
                </a:solidFill>
                <a:uFill>
                  <a:solidFill>
                    <a:srgbClr val="ffffff"/>
                  </a:solidFill>
                </a:uFill>
                <a:latin typeface="Calibri"/>
                <a:ea typeface="DejaVu Sans"/>
              </a:rPr>
              <a:t>=</a:t>
            </a:r>
            <a:r>
              <a:rPr b="0" lang="de-DE" sz="2239" spc="-1" strike="noStrike">
                <a:solidFill>
                  <a:srgbClr val="000000"/>
                </a:solidFill>
                <a:uFill>
                  <a:solidFill>
                    <a:srgbClr val="ffffff"/>
                  </a:solidFill>
                </a:uFill>
                <a:latin typeface="Calibri"/>
                <a:ea typeface="DejaVu Sans"/>
              </a:rPr>
              <a:t> Mobilität und Nachhaltigkeit</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2239" spc="-1" strike="noStrike">
                <a:solidFill>
                  <a:srgbClr val="000000"/>
                </a:solidFill>
                <a:uFill>
                  <a:solidFill>
                    <a:srgbClr val="ffffff"/>
                  </a:solidFill>
                </a:uFill>
                <a:latin typeface="Calibri"/>
                <a:ea typeface="DejaVu Sans"/>
              </a:rPr>
              <a:t>die Bedürfnisse der Gegenwart zu befriedigen OHNE jene künftiger Generationen zu gefährden</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2239" spc="-1" strike="noStrike">
                <a:solidFill>
                  <a:srgbClr val="000000"/>
                </a:solidFill>
                <a:uFill>
                  <a:solidFill>
                    <a:srgbClr val="ffffff"/>
                  </a:solidFill>
                </a:uFill>
                <a:latin typeface="Calibri"/>
                <a:ea typeface="DejaVu Sans"/>
              </a:rPr>
              <a:t>effizienter und schonender Umfang mit den auf der Erde vorhandenen Ressourcen und Senkung der CO</a:t>
            </a:r>
            <a:r>
              <a:rPr b="0" lang="de-DE" sz="2000" spc="-1" strike="noStrike" baseline="-101000">
                <a:solidFill>
                  <a:srgbClr val="000000"/>
                </a:solidFill>
                <a:uFill>
                  <a:solidFill>
                    <a:srgbClr val="ffffff"/>
                  </a:solidFill>
                </a:uFill>
                <a:latin typeface="Calibri"/>
                <a:ea typeface="DejaVu Sans"/>
              </a:rPr>
              <a:t>²</a:t>
            </a:r>
            <a:r>
              <a:rPr b="0" lang="de-DE" sz="2239" spc="-1" strike="noStrike">
                <a:solidFill>
                  <a:srgbClr val="000000"/>
                </a:solidFill>
                <a:uFill>
                  <a:solidFill>
                    <a:srgbClr val="ffffff"/>
                  </a:solidFill>
                </a:uFill>
                <a:latin typeface="Calibri"/>
                <a:ea typeface="DejaVu Sans"/>
              </a:rPr>
              <a:t>-Emissionen          „GREEN“</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p:txBody>
      </p:sp>
      <p:sp>
        <p:nvSpPr>
          <p:cNvPr id="115" name="Line 2"/>
          <p:cNvSpPr/>
          <p:nvPr/>
        </p:nvSpPr>
        <p:spPr>
          <a:xfrm>
            <a:off x="4753440" y="2736000"/>
            <a:ext cx="360" cy="360000"/>
          </a:xfrm>
          <a:prstGeom prst="line">
            <a:avLst/>
          </a:prstGeom>
          <a:ln w="18000">
            <a:solidFill>
              <a:srgbClr val="ff3333"/>
            </a:solidFill>
            <a:round/>
            <a:tailEnd len="med" type="triangle" w="med"/>
          </a:ln>
        </p:spPr>
        <p:style>
          <a:lnRef idx="0"/>
          <a:fillRef idx="0"/>
          <a:effectRef idx="0"/>
          <a:fontRef idx="minor"/>
        </p:style>
      </p:sp>
      <p:sp>
        <p:nvSpPr>
          <p:cNvPr id="116" name="Line 3"/>
          <p:cNvSpPr/>
          <p:nvPr/>
        </p:nvSpPr>
        <p:spPr>
          <a:xfrm>
            <a:off x="4752000" y="3744000"/>
            <a:ext cx="1440" cy="504000"/>
          </a:xfrm>
          <a:prstGeom prst="line">
            <a:avLst/>
          </a:prstGeom>
          <a:ln w="18000">
            <a:solidFill>
              <a:srgbClr val="ff3333"/>
            </a:solidFill>
            <a:round/>
            <a:tailEnd len="med" type="triangle" w="med"/>
          </a:ln>
        </p:spPr>
        <p:style>
          <a:lnRef idx="0"/>
          <a:fillRef idx="0"/>
          <a:effectRef idx="0"/>
          <a:fontRef idx="minor"/>
        </p:style>
      </p:sp>
      <p:sp>
        <p:nvSpPr>
          <p:cNvPr id="117" name="Line 4"/>
          <p:cNvSpPr/>
          <p:nvPr/>
        </p:nvSpPr>
        <p:spPr>
          <a:xfrm>
            <a:off x="6696000" y="4895640"/>
            <a:ext cx="360000" cy="360"/>
          </a:xfrm>
          <a:prstGeom prst="line">
            <a:avLst/>
          </a:prstGeom>
          <a:ln w="18000">
            <a:solidFill>
              <a:srgbClr val="ff3333"/>
            </a:solidFill>
            <a:round/>
            <a:tailEnd len="med" type="triangle" w="med"/>
          </a:ln>
        </p:spPr>
        <p:style>
          <a:lnRef idx="0"/>
          <a:fillRef idx="0"/>
          <a:effectRef idx="0"/>
          <a:fontRef idx="minor"/>
        </p:style>
      </p:sp>
      <p:sp>
        <p:nvSpPr>
          <p:cNvPr id="118" name="CustomShape 5"/>
          <p:cNvSpPr/>
          <p:nvPr/>
        </p:nvSpPr>
        <p:spPr>
          <a:xfrm>
            <a:off x="2126880" y="504000"/>
            <a:ext cx="6294240" cy="642240"/>
          </a:xfrm>
          <a:prstGeom prst="rect">
            <a:avLst/>
          </a:prstGeom>
          <a:gradFill>
            <a:gsLst>
              <a:gs pos="0">
                <a:srgbClr val="204a87"/>
              </a:gs>
              <a:gs pos="100000">
                <a:srgbClr val="729fcf"/>
              </a:gs>
            </a:gsLst>
            <a:lin ang="4500000"/>
          </a:gradFill>
          <a:ln>
            <a:noFill/>
          </a:ln>
        </p:spPr>
        <p:style>
          <a:lnRef idx="0"/>
          <a:fillRef idx="0"/>
          <a:effectRef idx="0"/>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Tahoma"/>
                <a:ea typeface="DejaVu Sans"/>
              </a:rPr>
              <a:t>RECHTLICHE ASPEKTE DER MIKROMOBILITÄT</a:t>
            </a:r>
            <a:endParaRPr b="0" lang="de-DE"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nodeType="clickEffect" fill="hold" presetClass="entr" presetID="3" presetSubtype="10">
                                  <p:stCondLst>
                                    <p:cond delay="0"/>
                                  </p:stCondLst>
                                  <p:childTnLst>
                                    <p:set>
                                      <p:cBhvr>
                                        <p:cTn id="6" dur="1" fill="hold">
                                          <p:stCondLst>
                                            <p:cond delay="0"/>
                                          </p:stCondLst>
                                        </p:cTn>
                                        <p:tgtEl>
                                          <p:spTgt spid="118"/>
                                        </p:tgtEl>
                                        <p:attrNameLst>
                                          <p:attrName>style.visibility</p:attrName>
                                        </p:attrNameLst>
                                      </p:cBhvr>
                                      <p:to>
                                        <p:strVal val="visible"/>
                                      </p:to>
                                    </p:set>
                                    <p:animEffect filter="blinds(horizontal)" transition="in">
                                      <p:cBhvr additive="repl">
                                        <p:cTn id="7" dur="500"/>
                                        <p:tgtEl>
                                          <p:spTgt spid="118"/>
                                        </p:tgtEl>
                                      </p:cBhvr>
                                    </p:animEffect>
                                  </p:childTnLst>
                                </p:cTn>
                              </p:par>
                            </p:childTnLst>
                          </p:cTn>
                        </p:par>
                      </p:childTnLst>
                    </p:cTn>
                  </p:par>
                  <p:par>
                    <p:cTn id="8" fill="freeze">
                      <p:stCondLst>
                        <p:cond delay="indefinite"/>
                      </p:stCondLst>
                      <p:childTnLst>
                        <p:par>
                          <p:cTn id="9" fill="freeze">
                            <p:stCondLst>
                              <p:cond delay="0"/>
                            </p:stCondLst>
                            <p:childTnLst>
                              <p:par>
                                <p:cTn id="10" nodeType="clickEffect" fill="hold" presetClass="entr" presetID="3" presetSubtype="5">
                                  <p:stCondLst>
                                    <p:cond delay="0"/>
                                  </p:stCondLst>
                                  <p:childTnLst>
                                    <p:set>
                                      <p:cBhvr>
                                        <p:cTn id="11" dur="1" fill="hold">
                                          <p:stCondLst>
                                            <p:cond delay="0"/>
                                          </p:stCondLst>
                                        </p:cTn>
                                        <p:tgtEl>
                                          <p:spTgt spid="114"/>
                                        </p:tgtEl>
                                        <p:attrNameLst>
                                          <p:attrName>style.visibility</p:attrName>
                                        </p:attrNameLst>
                                      </p:cBhvr>
                                      <p:to>
                                        <p:strVal val="visible"/>
                                      </p:to>
                                    </p:set>
                                    <p:animEffect filter="blinds(vertical)" transition="in">
                                      <p:cBhvr additive="repl">
                                        <p:cTn id="12" dur="500"/>
                                        <p:tgtEl>
                                          <p:spTgt spid="1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 descr=""/>
          <p:cNvPicPr/>
          <p:nvPr/>
        </p:nvPicPr>
        <p:blipFill>
          <a:blip r:embed="rId1"/>
          <a:stretch/>
        </p:blipFill>
        <p:spPr>
          <a:xfrm>
            <a:off x="1880640" y="1407960"/>
            <a:ext cx="5917320" cy="4673520"/>
          </a:xfrm>
          <a:prstGeom prst="rect">
            <a:avLst/>
          </a:prstGeom>
          <a:ln>
            <a:noFill/>
          </a:ln>
        </p:spPr>
      </p:pic>
      <p:sp>
        <p:nvSpPr>
          <p:cNvPr id="155" name="CustomShape 1"/>
          <p:cNvSpPr/>
          <p:nvPr/>
        </p:nvSpPr>
        <p:spPr>
          <a:xfrm>
            <a:off x="7233840" y="1488600"/>
            <a:ext cx="1839600" cy="268920"/>
          </a:xfrm>
          <a:prstGeom prst="rect">
            <a:avLst/>
          </a:prstGeom>
          <a:noFill/>
          <a:ln>
            <a:noFill/>
          </a:ln>
        </p:spPr>
        <p:style>
          <a:lnRef idx="0"/>
          <a:fillRef idx="0"/>
          <a:effectRef idx="0"/>
          <a:fontRef idx="minor"/>
        </p:style>
        <p:txBody>
          <a:bodyPr lIns="90000" rIns="90000" tIns="45000" bIns="45000"/>
          <a:p>
            <a:r>
              <a:rPr b="0" lang="de-DE" sz="1000" spc="-1" strike="noStrike">
                <a:solidFill>
                  <a:srgbClr val="000000"/>
                </a:solidFill>
                <a:uFill>
                  <a:solidFill>
                    <a:srgbClr val="ffffff"/>
                  </a:solidFill>
                </a:uFill>
                <a:latin typeface="Tahoma"/>
                <a:ea typeface="DejaVu Sans"/>
              </a:rPr>
              <a:t>Anlage 3 – Art. 4, Abs. 2</a:t>
            </a:r>
            <a:endParaRPr b="0" lang="de-DE" sz="1800" spc="-1" strike="noStrike">
              <a:solidFill>
                <a:srgbClr val="000000"/>
              </a:solidFill>
              <a:uFill>
                <a:solidFill>
                  <a:srgbClr val="ffffff"/>
                </a:solidFill>
              </a:uFill>
              <a:latin typeface="Arial"/>
            </a:endParaRPr>
          </a:p>
        </p:txBody>
      </p:sp>
    </p:spTree>
  </p:cSld>
  <p:timing>
    <p:tnLst>
      <p:par>
        <p:cTn id="194" dur="indefinite" restart="never" nodeType="tmRoot">
          <p:childTnLst>
            <p:seq>
              <p:cTn id="195" nodeType="mainSeq">
                <p:childTnLst>
                  <p:par>
                    <p:cTn id="196" fill="freeze">
                      <p:stCondLst>
                        <p:cond delay="indefinite"/>
                      </p:stCondLst>
                      <p:childTnLst>
                        <p:par>
                          <p:cTn id="197" fill="freeze">
                            <p:stCondLst>
                              <p:cond delay="0"/>
                            </p:stCondLst>
                            <p:childTnLst>
                              <p:par>
                                <p:cTn id="198" nodeType="clickEffect" fill="hold" presetClass="entr" presetID="6" presetSubtype="32">
                                  <p:stCondLst>
                                    <p:cond delay="0"/>
                                  </p:stCondLst>
                                  <p:childTnLst>
                                    <p:set>
                                      <p:cBhvr>
                                        <p:cTn id="199" dur="1" fill="hold">
                                          <p:stCondLst>
                                            <p:cond delay="0"/>
                                          </p:stCondLst>
                                        </p:cTn>
                                        <p:tgtEl>
                                          <p:spTgt spid="154"/>
                                        </p:tgtEl>
                                        <p:attrNameLst>
                                          <p:attrName>style.visibility</p:attrName>
                                        </p:attrNameLst>
                                      </p:cBhvr>
                                      <p:to>
                                        <p:strVal val="visible"/>
                                      </p:to>
                                    </p:set>
                                    <p:animEffect filter="circle(out)" transition="in">
                                      <p:cBhvr additive="repl">
                                        <p:cTn id="200" dur="2000"/>
                                        <p:tgtEl>
                                          <p:spTgt spid="1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pic>
        <p:nvPicPr>
          <p:cNvPr id="156" name="" descr=""/>
          <p:cNvPicPr/>
          <p:nvPr/>
        </p:nvPicPr>
        <p:blipFill>
          <a:blip r:embed="rId1"/>
          <a:stretch/>
        </p:blipFill>
        <p:spPr>
          <a:xfrm>
            <a:off x="720000" y="1870920"/>
            <a:ext cx="3957120" cy="3894840"/>
          </a:xfrm>
          <a:prstGeom prst="rect">
            <a:avLst/>
          </a:prstGeom>
          <a:ln>
            <a:noFill/>
          </a:ln>
        </p:spPr>
      </p:pic>
      <p:pic>
        <p:nvPicPr>
          <p:cNvPr id="157" name="" descr=""/>
          <p:cNvPicPr/>
          <p:nvPr/>
        </p:nvPicPr>
        <p:blipFill>
          <a:blip r:embed="rId2"/>
          <a:stretch/>
        </p:blipFill>
        <p:spPr>
          <a:xfrm>
            <a:off x="4962240" y="1872000"/>
            <a:ext cx="4034880" cy="3885120"/>
          </a:xfrm>
          <a:prstGeom prst="rect">
            <a:avLst/>
          </a:prstGeom>
          <a:ln>
            <a:noFill/>
          </a:ln>
        </p:spPr>
      </p:pic>
      <p:sp>
        <p:nvSpPr>
          <p:cNvPr id="158" name="CustomShape 1"/>
          <p:cNvSpPr/>
          <p:nvPr/>
        </p:nvSpPr>
        <p:spPr>
          <a:xfrm>
            <a:off x="7233840" y="1488600"/>
            <a:ext cx="1839600" cy="268920"/>
          </a:xfrm>
          <a:prstGeom prst="rect">
            <a:avLst/>
          </a:prstGeom>
          <a:noFill/>
          <a:ln>
            <a:noFill/>
          </a:ln>
        </p:spPr>
        <p:style>
          <a:lnRef idx="0"/>
          <a:fillRef idx="0"/>
          <a:effectRef idx="0"/>
          <a:fontRef idx="minor"/>
        </p:style>
        <p:txBody>
          <a:bodyPr lIns="90000" rIns="90000" tIns="45000" bIns="45000"/>
          <a:p>
            <a:r>
              <a:rPr b="0" lang="de-DE" sz="1000" spc="-1" strike="noStrike">
                <a:solidFill>
                  <a:srgbClr val="000000"/>
                </a:solidFill>
                <a:uFill>
                  <a:solidFill>
                    <a:srgbClr val="ffffff"/>
                  </a:solidFill>
                </a:uFill>
                <a:latin typeface="Tahoma"/>
                <a:ea typeface="DejaVu Sans"/>
              </a:rPr>
              <a:t>Anlage 3 – Art. 4, Abs. 2</a:t>
            </a:r>
            <a:endParaRPr b="0" lang="de-DE" sz="1800" spc="-1" strike="noStrike">
              <a:solidFill>
                <a:srgbClr val="000000"/>
              </a:solidFill>
              <a:uFill>
                <a:solidFill>
                  <a:srgbClr val="ffffff"/>
                </a:solidFill>
              </a:uFill>
              <a:latin typeface="Arial"/>
            </a:endParaRPr>
          </a:p>
        </p:txBody>
      </p:sp>
    </p:spTree>
  </p:cSld>
  <p:timing>
    <p:tnLst>
      <p:par>
        <p:cTn id="201" dur="indefinite" restart="never" nodeType="tmRoot">
          <p:childTnLst>
            <p:seq>
              <p:cTn id="202" nodeType="mainSeq">
                <p:childTnLst>
                  <p:par>
                    <p:cTn id="203" fill="freeze">
                      <p:stCondLst>
                        <p:cond delay="indefinite"/>
                      </p:stCondLst>
                      <p:childTnLst>
                        <p:par>
                          <p:cTn id="204" fill="freeze">
                            <p:stCondLst>
                              <p:cond delay="0"/>
                            </p:stCondLst>
                            <p:childTnLst>
                              <p:par>
                                <p:cTn id="205" nodeType="clickEffect" fill="hold" presetClass="entr" presetID="6" presetSubtype="32">
                                  <p:stCondLst>
                                    <p:cond delay="0"/>
                                  </p:stCondLst>
                                  <p:childTnLst>
                                    <p:set>
                                      <p:cBhvr>
                                        <p:cTn id="206" dur="1" fill="hold">
                                          <p:stCondLst>
                                            <p:cond delay="0"/>
                                          </p:stCondLst>
                                        </p:cTn>
                                        <p:tgtEl>
                                          <p:spTgt spid="156"/>
                                        </p:tgtEl>
                                        <p:attrNameLst>
                                          <p:attrName>style.visibility</p:attrName>
                                        </p:attrNameLst>
                                      </p:cBhvr>
                                      <p:to>
                                        <p:strVal val="visible"/>
                                      </p:to>
                                    </p:set>
                                    <p:animEffect filter="circle(out)" transition="in">
                                      <p:cBhvr additive="repl">
                                        <p:cTn id="207" dur="2000"/>
                                        <p:tgtEl>
                                          <p:spTgt spid="156"/>
                                        </p:tgtEl>
                                      </p:cBhvr>
                                    </p:animEffect>
                                  </p:childTnLst>
                                </p:cTn>
                              </p:par>
                            </p:childTnLst>
                          </p:cTn>
                        </p:par>
                      </p:childTnLst>
                    </p:cTn>
                  </p:par>
                  <p:par>
                    <p:cTn id="208" fill="freeze">
                      <p:stCondLst>
                        <p:cond delay="indefinite"/>
                      </p:stCondLst>
                      <p:childTnLst>
                        <p:par>
                          <p:cTn id="209" fill="freeze">
                            <p:stCondLst>
                              <p:cond delay="0"/>
                            </p:stCondLst>
                            <p:childTnLst>
                              <p:par>
                                <p:cTn id="210" nodeType="clickEffect" fill="hold" presetClass="entr" presetID="6" presetSubtype="32">
                                  <p:stCondLst>
                                    <p:cond delay="0"/>
                                  </p:stCondLst>
                                  <p:childTnLst>
                                    <p:set>
                                      <p:cBhvr>
                                        <p:cTn id="211" dur="1" fill="hold">
                                          <p:stCondLst>
                                            <p:cond delay="0"/>
                                          </p:stCondLst>
                                        </p:cTn>
                                        <p:tgtEl>
                                          <p:spTgt spid="157"/>
                                        </p:tgtEl>
                                        <p:attrNameLst>
                                          <p:attrName>style.visibility</p:attrName>
                                        </p:attrNameLst>
                                      </p:cBhvr>
                                      <p:to>
                                        <p:strVal val="visible"/>
                                      </p:to>
                                    </p:set>
                                    <p:animEffect filter="circle(out)" transition="in">
                                      <p:cBhvr additive="repl">
                                        <p:cTn id="212" dur="2000"/>
                                        <p:tgtEl>
                                          <p:spTgt spid="1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 descr=""/>
          <p:cNvPicPr/>
          <p:nvPr/>
        </p:nvPicPr>
        <p:blipFill>
          <a:blip r:embed="rId1"/>
          <a:stretch/>
        </p:blipFill>
        <p:spPr>
          <a:xfrm>
            <a:off x="767520" y="1656000"/>
            <a:ext cx="3898800" cy="4264200"/>
          </a:xfrm>
          <a:prstGeom prst="rect">
            <a:avLst/>
          </a:prstGeom>
          <a:ln>
            <a:noFill/>
          </a:ln>
        </p:spPr>
      </p:pic>
      <p:pic>
        <p:nvPicPr>
          <p:cNvPr id="160" name="" descr=""/>
          <p:cNvPicPr/>
          <p:nvPr/>
        </p:nvPicPr>
        <p:blipFill>
          <a:blip r:embed="rId2"/>
          <a:stretch/>
        </p:blipFill>
        <p:spPr>
          <a:xfrm>
            <a:off x="4951800" y="1649880"/>
            <a:ext cx="3685320" cy="4259880"/>
          </a:xfrm>
          <a:prstGeom prst="rect">
            <a:avLst/>
          </a:prstGeom>
          <a:ln>
            <a:noFill/>
          </a:ln>
        </p:spPr>
      </p:pic>
      <p:sp>
        <p:nvSpPr>
          <p:cNvPr id="161" name="CustomShape 1"/>
          <p:cNvSpPr/>
          <p:nvPr/>
        </p:nvSpPr>
        <p:spPr>
          <a:xfrm>
            <a:off x="7304760" y="1488600"/>
            <a:ext cx="1839600" cy="268920"/>
          </a:xfrm>
          <a:prstGeom prst="rect">
            <a:avLst/>
          </a:prstGeom>
          <a:noFill/>
          <a:ln>
            <a:noFill/>
          </a:ln>
        </p:spPr>
        <p:style>
          <a:lnRef idx="0"/>
          <a:fillRef idx="0"/>
          <a:effectRef idx="0"/>
          <a:fontRef idx="minor"/>
        </p:style>
        <p:txBody>
          <a:bodyPr lIns="90000" rIns="90000" tIns="45000" bIns="45000"/>
          <a:p>
            <a:r>
              <a:rPr b="0" lang="de-DE" sz="1000" spc="-1" strike="noStrike">
                <a:solidFill>
                  <a:srgbClr val="000000"/>
                </a:solidFill>
                <a:uFill>
                  <a:solidFill>
                    <a:srgbClr val="ffffff"/>
                  </a:solidFill>
                </a:uFill>
                <a:latin typeface="Tahoma"/>
                <a:ea typeface="DejaVu Sans"/>
              </a:rPr>
              <a:t>Anlage 3 – Art. 4, Abs. 2</a:t>
            </a:r>
            <a:endParaRPr b="0" lang="de-DE" sz="1800" spc="-1" strike="noStrike">
              <a:solidFill>
                <a:srgbClr val="000000"/>
              </a:solidFill>
              <a:uFill>
                <a:solidFill>
                  <a:srgbClr val="ffffff"/>
                </a:solidFill>
              </a:uFill>
              <a:latin typeface="Arial"/>
            </a:endParaRPr>
          </a:p>
        </p:txBody>
      </p:sp>
    </p:spTree>
  </p:cSld>
  <p:timing>
    <p:tnLst>
      <p:par>
        <p:cTn id="213" dur="indefinite" restart="never" nodeType="tmRoot">
          <p:childTnLst>
            <p:seq>
              <p:cTn id="214" nodeType="mainSeq">
                <p:childTnLst>
                  <p:par>
                    <p:cTn id="215" fill="freeze">
                      <p:stCondLst>
                        <p:cond delay="indefinite"/>
                      </p:stCondLst>
                      <p:childTnLst>
                        <p:par>
                          <p:cTn id="216" fill="freeze">
                            <p:stCondLst>
                              <p:cond delay="0"/>
                            </p:stCondLst>
                            <p:childTnLst>
                              <p:par>
                                <p:cTn id="217" nodeType="clickEffect" fill="hold" presetClass="entr" presetID="6" presetSubtype="32">
                                  <p:stCondLst>
                                    <p:cond delay="0"/>
                                  </p:stCondLst>
                                  <p:childTnLst>
                                    <p:set>
                                      <p:cBhvr>
                                        <p:cTn id="218" dur="1" fill="hold">
                                          <p:stCondLst>
                                            <p:cond delay="0"/>
                                          </p:stCondLst>
                                        </p:cTn>
                                        <p:tgtEl>
                                          <p:spTgt spid="159"/>
                                        </p:tgtEl>
                                        <p:attrNameLst>
                                          <p:attrName>style.visibility</p:attrName>
                                        </p:attrNameLst>
                                      </p:cBhvr>
                                      <p:to>
                                        <p:strVal val="visible"/>
                                      </p:to>
                                    </p:set>
                                    <p:animEffect filter="circle(out)" transition="in">
                                      <p:cBhvr additive="repl">
                                        <p:cTn id="219" dur="2000"/>
                                        <p:tgtEl>
                                          <p:spTgt spid="159"/>
                                        </p:tgtEl>
                                      </p:cBhvr>
                                    </p:animEffect>
                                  </p:childTnLst>
                                </p:cTn>
                              </p:par>
                            </p:childTnLst>
                          </p:cTn>
                        </p:par>
                      </p:childTnLst>
                    </p:cTn>
                  </p:par>
                  <p:par>
                    <p:cTn id="220" fill="freeze">
                      <p:stCondLst>
                        <p:cond delay="indefinite"/>
                      </p:stCondLst>
                      <p:childTnLst>
                        <p:par>
                          <p:cTn id="221" fill="freeze">
                            <p:stCondLst>
                              <p:cond delay="0"/>
                            </p:stCondLst>
                            <p:childTnLst>
                              <p:par>
                                <p:cTn id="222" nodeType="clickEffect" fill="hold" presetClass="entr" presetID="6" presetSubtype="32">
                                  <p:stCondLst>
                                    <p:cond delay="0"/>
                                  </p:stCondLst>
                                  <p:childTnLst>
                                    <p:set>
                                      <p:cBhvr>
                                        <p:cTn id="223" dur="1" fill="hold">
                                          <p:stCondLst>
                                            <p:cond delay="0"/>
                                          </p:stCondLst>
                                        </p:cTn>
                                        <p:tgtEl>
                                          <p:spTgt spid="160"/>
                                        </p:tgtEl>
                                        <p:attrNameLst>
                                          <p:attrName>style.visibility</p:attrName>
                                        </p:attrNameLst>
                                      </p:cBhvr>
                                      <p:to>
                                        <p:strVal val="visible"/>
                                      </p:to>
                                    </p:set>
                                    <p:animEffect filter="circle(out)" transition="in">
                                      <p:cBhvr additive="repl">
                                        <p:cTn id="224" dur="2000"/>
                                        <p:tgtEl>
                                          <p:spTgt spid="1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2485800" y="1891800"/>
            <a:ext cx="4887000" cy="475560"/>
          </a:xfrm>
          <a:prstGeom prst="rect">
            <a:avLst/>
          </a:prstGeom>
          <a:noFill/>
          <a:ln>
            <a:noFill/>
          </a:ln>
        </p:spPr>
        <p:style>
          <a:lnRef idx="0"/>
          <a:fillRef idx="0"/>
          <a:effectRef idx="0"/>
          <a:fontRef idx="minor"/>
        </p:style>
      </p:sp>
      <p:sp>
        <p:nvSpPr>
          <p:cNvPr id="163" name="CustomShape 2"/>
          <p:cNvSpPr/>
          <p:nvPr/>
        </p:nvSpPr>
        <p:spPr>
          <a:xfrm>
            <a:off x="2273040" y="1488600"/>
            <a:ext cx="5170320" cy="287640"/>
          </a:xfrm>
          <a:prstGeom prst="rect">
            <a:avLst/>
          </a:prstGeom>
          <a:noFill/>
          <a:ln>
            <a:noFill/>
          </a:ln>
        </p:spPr>
        <p:style>
          <a:lnRef idx="0"/>
          <a:fillRef idx="0"/>
          <a:effectRef idx="0"/>
          <a:fontRef idx="minor"/>
        </p:style>
        <p:txBody>
          <a:bodyPr lIns="90000" rIns="90000" tIns="45000" bIns="45000"/>
          <a:p>
            <a:pPr algn="ctr">
              <a:lnSpc>
                <a:spcPct val="100000"/>
              </a:lnSpc>
            </a:pPr>
            <a:r>
              <a:rPr b="1" i="1" lang="de-DE" sz="1100" spc="-1" strike="noStrike">
                <a:solidFill>
                  <a:srgbClr val="000000"/>
                </a:solidFill>
                <a:uFill>
                  <a:solidFill>
                    <a:srgbClr val="ffffff"/>
                  </a:solidFill>
                </a:uFill>
                <a:latin typeface="Tahoma"/>
                <a:ea typeface="Microsoft YaHei"/>
              </a:rPr>
              <a:t>Dekret des Infrastruktur- und Transportministeriums Nr. 229/2019</a:t>
            </a:r>
            <a:endParaRPr b="0" lang="de-DE" sz="1800" spc="-1" strike="noStrike">
              <a:solidFill>
                <a:srgbClr val="000000"/>
              </a:solidFill>
              <a:uFill>
                <a:solidFill>
                  <a:srgbClr val="ffffff"/>
                </a:solidFill>
              </a:uFill>
              <a:latin typeface="Arial"/>
            </a:endParaRPr>
          </a:p>
        </p:txBody>
      </p:sp>
      <p:sp>
        <p:nvSpPr>
          <p:cNvPr id="164" name="CustomShape 3"/>
          <p:cNvSpPr/>
          <p:nvPr/>
        </p:nvSpPr>
        <p:spPr>
          <a:xfrm>
            <a:off x="927000" y="1972440"/>
            <a:ext cx="7934040" cy="3705840"/>
          </a:xfrm>
          <a:prstGeom prst="rect">
            <a:avLst/>
          </a:prstGeom>
          <a:gradFill>
            <a:gsLst>
              <a:gs pos="0">
                <a:srgbClr val="fce94f"/>
              </a:gs>
              <a:gs pos="100000">
                <a:srgbClr val="c4a000"/>
              </a:gs>
            </a:gsLst>
            <a:lin ang="3600000"/>
          </a:gradFill>
          <a:ln w="9360">
            <a:solidFill>
              <a:srgbClr val="000000"/>
            </a:solidFill>
            <a:miter/>
          </a:ln>
        </p:spPr>
        <p:style>
          <a:lnRef idx="0"/>
          <a:fillRef idx="0"/>
          <a:effectRef idx="0"/>
          <a:fontRef idx="minor"/>
        </p:style>
        <p:txBody>
          <a:bodyPr wrap="none" lIns="90000" rIns="90000" tIns="46800" bIns="46800" anchor="ctr"/>
          <a:p>
            <a:pPr algn="ctr">
              <a:lnSpc>
                <a:spcPct val="100000"/>
              </a:lnSpc>
            </a:pPr>
            <a:r>
              <a:rPr b="0" lang="de-DE" sz="1200" spc="-1" strike="noStrike">
                <a:solidFill>
                  <a:srgbClr val="000000"/>
                </a:solidFill>
                <a:uFill>
                  <a:solidFill>
                    <a:srgbClr val="ffffff"/>
                  </a:solidFill>
                </a:uFill>
                <a:latin typeface="Tahoma"/>
                <a:ea typeface="DejaVu Sans"/>
              </a:rPr>
              <a:t>VORAUSSETZUNGEN UND VERHALTENSREGELN</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 </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Im Rahmen des Projekts der elektrische Mikromobilität dürfen diese Fortbewegungsmittel nur von Personen</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gefahren werden, die volljährig sind oder, falls sie minderjährig sind, mindestens den Führerschein der Klasse</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AM besitzen.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In jedem Fall ist die Personen- oder Güterbeförderung und jede Art vom Ziehen anderer Fahrzeuge verboten.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Nach Sonnenuntergang und bis zu einer halben Stunde vor Sonnenaufgang muss der Lenker vom „Segway“</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eine gut sichtbare reflektierende Weste oder die Träger gemäß Art. 162 der St.V.O. tragen, wenn er auf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Straßen in 30 km/h-Zonen oder auf Radwegen unterwegs ist.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In den Fußgängerzonen müssen alle Fortbewegungsmittel für die elektrische Mikromobilität mit einem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Geschwindigkeitsregler ausgestattet sein, der die Geschwindigkeit auf 6 km/h beschränkt.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Fortbewegungsmittel der elektrischen Mikromobilität können auf Radwegen und in 30 km/h-Zonen</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eine Geschwindigkeit von 20 km/h entwickeln; sollten sie eine höhere Geschwindigkeit entwickeln, müssen sie</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mit einem Geschwindigkeitsregler ausgestattet sein, der die Geschwindigkeit auf 20 km/h beschränkt. </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Die Benutzer müssen eine regelmäßige Fahrweise einhalten und abrupte Manöver und akrobatischen Übungen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vermeiden. </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p:txBody>
      </p:sp>
    </p:spTree>
  </p:cSld>
  <p:timing>
    <p:tnLst>
      <p:par>
        <p:cTn id="225" dur="indefinite" restart="never" nodeType="tmRoot">
          <p:childTnLst>
            <p:seq>
              <p:cTn id="226" nodeType="mainSeq">
                <p:childTnLst>
                  <p:par>
                    <p:cTn id="227" fill="freeze">
                      <p:stCondLst>
                        <p:cond delay="indefinite"/>
                      </p:stCondLst>
                      <p:childTnLst>
                        <p:par>
                          <p:cTn id="228" fill="freeze">
                            <p:stCondLst>
                              <p:cond delay="0"/>
                            </p:stCondLst>
                            <p:childTnLst>
                              <p:par>
                                <p:cTn id="229" nodeType="clickEffect" fill="hold" presetClass="entr" presetID="40">
                                  <p:stCondLst>
                                    <p:cond delay="0"/>
                                  </p:stCondLst>
                                  <p:childTnLst>
                                    <p:set>
                                      <p:cBhvr>
                                        <p:cTn id="230" dur="1" fill="hold">
                                          <p:stCondLst>
                                            <p:cond delay="0"/>
                                          </p:stCondLst>
                                        </p:cTn>
                                        <p:tgtEl>
                                          <p:spTgt spid="163">
                                            <p:txEl>
                                              <p:pRg st="0" end="65"/>
                                            </p:txEl>
                                          </p:spTgt>
                                        </p:tgtEl>
                                        <p:attrNameLst>
                                          <p:attrName>style.visibility</p:attrName>
                                        </p:attrNameLst>
                                      </p:cBhvr>
                                      <p:to>
                                        <p:strVal val="visible"/>
                                      </p:to>
                                    </p:set>
                                    <p:animEffect filter="fade" transition="in">
                                      <p:cBhvr additive="repl">
                                        <p:cTn id="231" dur="1000"/>
                                        <p:tgtEl>
                                          <p:spTgt spid="163">
                                            <p:txEl>
                                              <p:pRg st="0" end="65"/>
                                            </p:txEl>
                                          </p:spTgt>
                                        </p:tgtEl>
                                      </p:cBhvr>
                                    </p:animEffect>
                                    <p:anim calcmode="lin" valueType="num">
                                      <p:cBhvr additive="repl">
                                        <p:cTn id="232" dur="1000" fill="hold"/>
                                        <p:tgtEl>
                                          <p:spTgt spid="163">
                                            <p:txEl>
                                              <p:pRg st="0" end="65"/>
                                            </p:txEl>
                                          </p:spTgt>
                                        </p:tgtEl>
                                        <p:attrNameLst>
                                          <p:attrName>ppt_x</p:attrName>
                                        </p:attrNameLst>
                                      </p:cBhvr>
                                      <p:tavLst>
                                        <p:tav tm="0">
                                          <p:val>
                                            <p:strVal val="#ppt_x-.1"/>
                                          </p:val>
                                        </p:tav>
                                        <p:tav tm="100000">
                                          <p:val>
                                            <p:strVal val="#ppt_x"/>
                                          </p:val>
                                        </p:tav>
                                      </p:tavLst>
                                    </p:anim>
                                    <p:anim calcmode="lin" valueType="num">
                                      <p:cBhvr additive="repl">
                                        <p:cTn id="233" dur="1000" fill="hold"/>
                                        <p:tgtEl>
                                          <p:spTgt spid="163">
                                            <p:txEl>
                                              <p:pRg st="0" end="65"/>
                                            </p:txEl>
                                          </p:spTgt>
                                        </p:tgtEl>
                                        <p:attrNameLst>
                                          <p:attrName>ppt_y</p:attrName>
                                        </p:attrNameLst>
                                      </p:cBhvr>
                                      <p:tavLst>
                                        <p:tav tm="0">
                                          <p:val>
                                            <p:strVal val="#ppt_y"/>
                                          </p:val>
                                        </p:tav>
                                        <p:tav tm="100000">
                                          <p:val>
                                            <p:strVal val="#ppt_y"/>
                                          </p:val>
                                        </p:tav>
                                      </p:tavLst>
                                    </p:anim>
                                  </p:childTnLst>
                                </p:cTn>
                              </p:par>
                            </p:childTnLst>
                          </p:cTn>
                        </p:par>
                      </p:childTnLst>
                    </p:cTn>
                  </p:par>
                  <p:par>
                    <p:cTn id="234" fill="freeze">
                      <p:stCondLst>
                        <p:cond delay="indefinite"/>
                      </p:stCondLst>
                      <p:childTnLst>
                        <p:par>
                          <p:cTn id="235" fill="freeze">
                            <p:stCondLst>
                              <p:cond delay="0"/>
                            </p:stCondLst>
                            <p:childTnLst>
                              <p:par>
                                <p:cTn id="236" nodeType="clickEffect" fill="hold" presetClass="entr" presetID="14" presetSubtype="5">
                                  <p:stCondLst>
                                    <p:cond delay="0"/>
                                  </p:stCondLst>
                                  <p:childTnLst>
                                    <p:set>
                                      <p:cBhvr>
                                        <p:cTn id="237" dur="1" fill="hold">
                                          <p:stCondLst>
                                            <p:cond delay="0"/>
                                          </p:stCondLst>
                                        </p:cTn>
                                        <p:tgtEl>
                                          <p:spTgt spid="164"/>
                                        </p:tgtEl>
                                        <p:attrNameLst>
                                          <p:attrName>style.visibility</p:attrName>
                                        </p:attrNameLst>
                                      </p:cBhvr>
                                      <p:to>
                                        <p:strVal val="visible"/>
                                      </p:to>
                                    </p:set>
                                    <p:animEffect filter="randombar(vertical)" transition="in">
                                      <p:cBhvr additive="repl">
                                        <p:cTn id="238" dur="500"/>
                                        <p:tgtEl>
                                          <p:spTgt spid="1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2840040" y="682200"/>
            <a:ext cx="3682080" cy="407160"/>
          </a:xfrm>
          <a:prstGeom prst="rect">
            <a:avLst/>
          </a:prstGeom>
          <a:noFill/>
          <a:ln>
            <a:noFill/>
          </a:ln>
        </p:spPr>
        <p:style>
          <a:lnRef idx="0"/>
          <a:fillRef idx="0"/>
          <a:effectRef idx="0"/>
          <a:fontRef idx="minor"/>
        </p:style>
        <p:txBody>
          <a:bodyPr lIns="90000" rIns="90000" tIns="45000" bIns="45000"/>
          <a:p>
            <a:pPr algn="ctr">
              <a:lnSpc>
                <a:spcPct val="100000"/>
              </a:lnSpc>
            </a:pPr>
            <a:r>
              <a:rPr b="1" lang="de-DE" sz="2020" spc="-1" strike="noStrike">
                <a:solidFill>
                  <a:srgbClr val="000000"/>
                </a:solidFill>
                <a:uFill>
                  <a:solidFill>
                    <a:srgbClr val="ffffff"/>
                  </a:solidFill>
                </a:uFill>
                <a:latin typeface="Tahoma"/>
                <a:ea typeface="DejaVu Sans"/>
              </a:rPr>
              <a:t>SEGWAY</a:t>
            </a:r>
            <a:endParaRPr b="0" lang="de-DE" sz="1800" spc="-1" strike="noStrike">
              <a:solidFill>
                <a:srgbClr val="000000"/>
              </a:solidFill>
              <a:uFill>
                <a:solidFill>
                  <a:srgbClr val="ffffff"/>
                </a:solidFill>
              </a:uFill>
              <a:latin typeface="Arial"/>
            </a:endParaRPr>
          </a:p>
        </p:txBody>
      </p:sp>
      <p:sp>
        <p:nvSpPr>
          <p:cNvPr id="166" name="CustomShape 2"/>
          <p:cNvSpPr/>
          <p:nvPr/>
        </p:nvSpPr>
        <p:spPr>
          <a:xfrm>
            <a:off x="603000" y="1442880"/>
            <a:ext cx="8571960" cy="2802600"/>
          </a:xfrm>
          <a:prstGeom prst="rect">
            <a:avLst/>
          </a:prstGeom>
          <a:solidFill>
            <a:srgbClr val="ccffff"/>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Definition</a:t>
            </a:r>
            <a:r>
              <a:rPr b="0" lang="de-DE" sz="1100" spc="-1" strike="noStrike">
                <a:solidFill>
                  <a:srgbClr val="000000"/>
                </a:solidFill>
                <a:uFill>
                  <a:solidFill>
                    <a:srgbClr val="ffffff"/>
                  </a:solidFill>
                </a:uFill>
                <a:latin typeface="Tahoma"/>
                <a:ea typeface="DejaVu Sans"/>
              </a:rPr>
              <a:t>: Zweirädriges Fortbewegungsmittel mit Querachse und Lenkstange („auto-bilanciato“)</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Geschwindigkeitsregler</a:t>
            </a:r>
            <a:r>
              <a:rPr b="0" lang="de-DE" sz="1100" spc="-1" strike="noStrike">
                <a:solidFill>
                  <a:srgbClr val="000000"/>
                </a:solidFill>
                <a:uFill>
                  <a:solidFill>
                    <a:srgbClr val="ffffff"/>
                  </a:solidFill>
                </a:uFill>
                <a:latin typeface="Tahoma"/>
                <a:ea typeface="DejaVu Sans"/>
              </a:rPr>
              <a:t>: obligatorisch bei 20 km/h, wenn die Geschwindigkeit des Fahrzeuges diese Grenze</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überschreitet; obligatorisch bei </a:t>
            </a:r>
            <a:r>
              <a:rPr b="1" lang="de-DE" sz="1100" spc="-1" strike="noStrike">
                <a:solidFill>
                  <a:srgbClr val="000000"/>
                </a:solidFill>
                <a:uFill>
                  <a:solidFill>
                    <a:srgbClr val="ffffff"/>
                  </a:solidFill>
                </a:uFill>
                <a:latin typeface="Tahoma"/>
                <a:ea typeface="DejaVu Sans"/>
              </a:rPr>
              <a:t>6 km/h</a:t>
            </a:r>
            <a:r>
              <a:rPr b="0" lang="de-DE" sz="1100" spc="-1" strike="noStrike">
                <a:solidFill>
                  <a:srgbClr val="000000"/>
                </a:solidFill>
                <a:uFill>
                  <a:solidFill>
                    <a:srgbClr val="ffffff"/>
                  </a:solidFill>
                </a:uFill>
                <a:latin typeface="Tahoma"/>
                <a:ea typeface="DejaVu Sans"/>
              </a:rPr>
              <a:t> in der </a:t>
            </a:r>
            <a:r>
              <a:rPr b="1" lang="de-DE" sz="1100" spc="-1" strike="noStrike">
                <a:solidFill>
                  <a:srgbClr val="000000"/>
                </a:solidFill>
                <a:uFill>
                  <a:solidFill>
                    <a:srgbClr val="ffffff"/>
                  </a:solidFill>
                </a:uFill>
                <a:latin typeface="Tahoma"/>
                <a:ea typeface="DejaVu Sans"/>
              </a:rPr>
              <a:t>Fußgängerzone</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Akustische Vorrichtung</a:t>
            </a:r>
            <a:r>
              <a:rPr b="0" lang="de-DE" sz="1100" spc="-1" strike="noStrike">
                <a:solidFill>
                  <a:srgbClr val="000000"/>
                </a:solidFill>
                <a:uFill>
                  <a:solidFill>
                    <a:srgbClr val="ffffff"/>
                  </a:solidFill>
                </a:uFill>
                <a:latin typeface="Tahoma"/>
                <a:ea typeface="DejaVu Sans"/>
              </a:rPr>
              <a:t>: obligatorisch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Rückstrahlende Westen / Träger</a:t>
            </a:r>
            <a:r>
              <a:rPr b="0" lang="de-DE" sz="1100" spc="-1" strike="noStrike">
                <a:solidFill>
                  <a:srgbClr val="000000"/>
                </a:solidFill>
                <a:uFill>
                  <a:solidFill>
                    <a:srgbClr val="ffffff"/>
                  </a:solidFill>
                </a:uFill>
                <a:latin typeface="Tahoma"/>
                <a:ea typeface="DejaVu Sans"/>
              </a:rPr>
              <a:t>: obligatorisch in 30 km/h-Zonen und auf den Fahrradwege eine halbe Stunde nach Sonnen-</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untergang bzw. eine halbe Stunde vor Sonnenaufgang</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Beleuchtung und Rückstrahler</a:t>
            </a:r>
            <a:r>
              <a:rPr b="0" lang="de-DE" sz="1100" spc="-1" strike="noStrike">
                <a:solidFill>
                  <a:srgbClr val="000000"/>
                </a:solidFill>
                <a:uFill>
                  <a:solidFill>
                    <a:srgbClr val="ffffff"/>
                  </a:solidFill>
                </a:uFill>
                <a:latin typeface="Tahoma"/>
                <a:ea typeface="DejaVu Sans"/>
              </a:rPr>
              <a:t>: nicht vorgesehen; sofern vorhanden sind vorne ein weißes oder gelbes Licht und hinten roter</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Rückstrahler oder rotes Licht vorgesehen. Wenn sie nicht vorhanden sind, während den Nachtstunden d.h. eine halbe Stunde nach </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Sonnenuntergang bzw. eine halbe Stunde vor Sonnenaufgang muss das Fahrzeug geschoben werden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Versicherungsschutz</a:t>
            </a:r>
            <a:r>
              <a:rPr b="0" lang="de-DE" sz="1100" spc="-1" strike="noStrike">
                <a:solidFill>
                  <a:srgbClr val="000000"/>
                </a:solidFill>
                <a:uFill>
                  <a:solidFill>
                    <a:srgbClr val="ffffff"/>
                  </a:solidFill>
                </a:uFill>
                <a:latin typeface="Tahoma"/>
                <a:ea typeface="DejaVu Sans"/>
              </a:rPr>
              <a:t>: obligatorisch bei Vermietung, die von der Gemeinde angeboten bzw. mittels Dritte angeboten wird</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Mindestalter</a:t>
            </a:r>
            <a:r>
              <a:rPr b="0" lang="de-DE" sz="1100" spc="-1" strike="noStrike">
                <a:solidFill>
                  <a:srgbClr val="000000"/>
                </a:solidFill>
                <a:uFill>
                  <a:solidFill>
                    <a:srgbClr val="ffffff"/>
                  </a:solidFill>
                </a:uFill>
                <a:latin typeface="Tahoma"/>
                <a:ea typeface="DejaVu Sans"/>
              </a:rPr>
              <a:t>: 14 Jahren mit Führerschein AM oder 18 Jahren (ohne Führerschein)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Führerschein</a:t>
            </a:r>
            <a:r>
              <a:rPr b="0" lang="de-DE" sz="1100" spc="-1" strike="noStrike">
                <a:solidFill>
                  <a:srgbClr val="000000"/>
                </a:solidFill>
                <a:uFill>
                  <a:solidFill>
                    <a:srgbClr val="ffffff"/>
                  </a:solidFill>
                </a:uFill>
                <a:latin typeface="Tahoma"/>
                <a:ea typeface="DejaVu Sans"/>
              </a:rPr>
              <a:t>: die minderjährige Personen (14 Jahren) müssen im Besitz des Führerscheines AM sein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Typologie und Eigenschaften</a:t>
            </a:r>
            <a:r>
              <a:rPr b="0" lang="de-DE" sz="1100" spc="-1" strike="noStrike">
                <a:solidFill>
                  <a:srgbClr val="000000"/>
                </a:solidFill>
                <a:uFill>
                  <a:solidFill>
                    <a:srgbClr val="ffffff"/>
                  </a:solidFill>
                </a:uFill>
                <a:latin typeface="Tahoma"/>
                <a:ea typeface="DejaVu Sans"/>
              </a:rPr>
              <a:t>: die Fortbewegungsmittel müssen die in der Richtlinie 2006/42/CE vorgesehene CE-Kennzeichnung</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tragen</a:t>
            </a:r>
            <a:endParaRPr b="0" lang="de-DE" sz="1800" spc="-1" strike="noStrike">
              <a:solidFill>
                <a:srgbClr val="000000"/>
              </a:solidFill>
              <a:uFill>
                <a:solidFill>
                  <a:srgbClr val="ffffff"/>
                </a:solidFill>
              </a:uFill>
              <a:latin typeface="Arial"/>
            </a:endParaRPr>
          </a:p>
        </p:txBody>
      </p:sp>
      <p:sp>
        <p:nvSpPr>
          <p:cNvPr id="167" name="CustomShape 3"/>
          <p:cNvSpPr/>
          <p:nvPr/>
        </p:nvSpPr>
        <p:spPr>
          <a:xfrm>
            <a:off x="572400" y="4372920"/>
            <a:ext cx="3682080" cy="304560"/>
          </a:xfrm>
          <a:prstGeom prst="rect">
            <a:avLst/>
          </a:prstGeom>
          <a:noFill/>
          <a:ln>
            <a:noFill/>
          </a:ln>
        </p:spPr>
        <p:style>
          <a:lnRef idx="0"/>
          <a:fillRef idx="0"/>
          <a:effectRef idx="0"/>
          <a:fontRef idx="minor"/>
        </p:style>
        <p:txBody>
          <a:bodyPr lIns="90000" rIns="90000" tIns="45000" bIns="45000"/>
          <a:p>
            <a:r>
              <a:rPr b="1" lang="de-DE" sz="1200" spc="-1" strike="noStrike">
                <a:solidFill>
                  <a:srgbClr val="000000"/>
                </a:solidFill>
                <a:uFill>
                  <a:solidFill>
                    <a:srgbClr val="ffffff"/>
                  </a:solidFill>
                </a:uFill>
                <a:latin typeface="Tahoma"/>
                <a:ea typeface="DejaVu Sans"/>
              </a:rPr>
              <a:t>Zulässige Verkehrszonen:</a:t>
            </a:r>
            <a:endParaRPr b="0" lang="de-DE" sz="1800" spc="-1" strike="noStrike">
              <a:solidFill>
                <a:srgbClr val="000000"/>
              </a:solidFill>
              <a:uFill>
                <a:solidFill>
                  <a:srgbClr val="ffffff"/>
                </a:solidFill>
              </a:uFill>
              <a:latin typeface="Arial"/>
            </a:endParaRPr>
          </a:p>
        </p:txBody>
      </p:sp>
      <p:sp>
        <p:nvSpPr>
          <p:cNvPr id="168" name="CustomShape 4"/>
          <p:cNvSpPr/>
          <p:nvPr/>
        </p:nvSpPr>
        <p:spPr>
          <a:xfrm>
            <a:off x="563040" y="4896000"/>
            <a:ext cx="8571960" cy="1132560"/>
          </a:xfrm>
          <a:prstGeom prst="rect">
            <a:avLst/>
          </a:prstGeom>
          <a:solidFill>
            <a:srgbClr val="ccffff"/>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Fahrradwege, Fuß- u. Fahrradwege</a:t>
            </a:r>
            <a:r>
              <a:rPr b="0" lang="de-DE" sz="1100" spc="-1" strike="noStrike">
                <a:solidFill>
                  <a:srgbClr val="000000"/>
                </a:solidFill>
                <a:uFill>
                  <a:solidFill>
                    <a:srgbClr val="ffffff"/>
                  </a:solidFill>
                </a:uFill>
                <a:latin typeface="Tahoma"/>
                <a:ea typeface="DejaVu Sans"/>
              </a:rPr>
              <a:t>: mit einer Geschwindigkeit bis zu 20 km/h </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Fußgängerzone</a:t>
            </a:r>
            <a:r>
              <a:rPr b="0" lang="de-DE" sz="1100" spc="-1" strike="noStrike">
                <a:solidFill>
                  <a:srgbClr val="000000"/>
                </a:solidFill>
                <a:uFill>
                  <a:solidFill>
                    <a:srgbClr val="ffffff"/>
                  </a:solidFill>
                </a:uFill>
                <a:latin typeface="Tahoma"/>
                <a:ea typeface="DejaVu Sans"/>
              </a:rPr>
              <a:t>: mit einer Geschwindigkeit bis zu 6 km/h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30 km/h-Zone</a:t>
            </a:r>
            <a:r>
              <a:rPr b="0" lang="de-DE" sz="1100" spc="-1" strike="noStrike">
                <a:solidFill>
                  <a:srgbClr val="000000"/>
                </a:solidFill>
                <a:uFill>
                  <a:solidFill>
                    <a:srgbClr val="ffffff"/>
                  </a:solidFill>
                </a:uFill>
                <a:latin typeface="Tahoma"/>
                <a:ea typeface="DejaVu Sans"/>
              </a:rPr>
              <a:t>: mit Geschwindigkeit bis zu 20 km/h </a:t>
            </a:r>
            <a:endParaRPr b="0" lang="de-DE" sz="1800" spc="-1" strike="noStrike">
              <a:solidFill>
                <a:srgbClr val="000000"/>
              </a:solidFill>
              <a:uFill>
                <a:solidFill>
                  <a:srgbClr val="ffffff"/>
                </a:solidFill>
              </a:uFill>
              <a:latin typeface="Arial"/>
            </a:endParaRPr>
          </a:p>
        </p:txBody>
      </p:sp>
      <p:pic>
        <p:nvPicPr>
          <p:cNvPr id="169" name="" descr=""/>
          <p:cNvPicPr/>
          <p:nvPr/>
        </p:nvPicPr>
        <p:blipFill>
          <a:blip r:embed="rId1"/>
          <a:stretch/>
        </p:blipFill>
        <p:spPr>
          <a:xfrm>
            <a:off x="7800840" y="440280"/>
            <a:ext cx="1556280" cy="1770840"/>
          </a:xfrm>
          <a:prstGeom prst="rect">
            <a:avLst/>
          </a:prstGeom>
          <a:ln>
            <a:noFill/>
          </a:ln>
        </p:spPr>
      </p:pic>
    </p:spTree>
  </p:cSld>
  <p:timing>
    <p:tnLst>
      <p:par>
        <p:cTn id="239" dur="indefinite" restart="never" nodeType="tmRoot">
          <p:childTnLst>
            <p:seq>
              <p:cTn id="240" nodeType="mainSeq">
                <p:childTnLst>
                  <p:par>
                    <p:cTn id="241" fill="freeze">
                      <p:stCondLst>
                        <p:cond delay="indefinite"/>
                      </p:stCondLst>
                      <p:childTnLst>
                        <p:par>
                          <p:cTn id="242" fill="freeze">
                            <p:stCondLst>
                              <p:cond delay="0"/>
                            </p:stCondLst>
                            <p:childTnLst>
                              <p:par>
                                <p:cTn id="243" nodeType="clickEffect" fill="hold" presetClass="entr" presetID="14" presetSubtype="10">
                                  <p:stCondLst>
                                    <p:cond delay="0"/>
                                  </p:stCondLst>
                                  <p:childTnLst>
                                    <p:set>
                                      <p:cBhvr>
                                        <p:cTn id="244" dur="1" fill="hold">
                                          <p:stCondLst>
                                            <p:cond delay="0"/>
                                          </p:stCondLst>
                                        </p:cTn>
                                        <p:tgtEl>
                                          <p:spTgt spid="165">
                                            <p:txEl>
                                              <p:pRg st="0" end="7"/>
                                            </p:txEl>
                                          </p:spTgt>
                                        </p:tgtEl>
                                        <p:attrNameLst>
                                          <p:attrName>style.visibility</p:attrName>
                                        </p:attrNameLst>
                                      </p:cBhvr>
                                      <p:to>
                                        <p:strVal val="visible"/>
                                      </p:to>
                                    </p:set>
                                    <p:animEffect filter="randombar(horizontal)" transition="in">
                                      <p:cBhvr additive="repl">
                                        <p:cTn id="245" dur="500"/>
                                        <p:tgtEl>
                                          <p:spTgt spid="165">
                                            <p:txEl>
                                              <p:pRg st="0" end="7"/>
                                            </p:txEl>
                                          </p:spTgt>
                                        </p:tgtEl>
                                      </p:cBhvr>
                                    </p:animEffect>
                                  </p:childTnLst>
                                </p:cTn>
                              </p:par>
                            </p:childTnLst>
                          </p:cTn>
                        </p:par>
                      </p:childTnLst>
                    </p:cTn>
                  </p:par>
                  <p:par>
                    <p:cTn id="246" fill="freeze">
                      <p:stCondLst>
                        <p:cond delay="indefinite"/>
                      </p:stCondLst>
                      <p:childTnLst>
                        <p:par>
                          <p:cTn id="247" fill="freeze">
                            <p:stCondLst>
                              <p:cond delay="0"/>
                            </p:stCondLst>
                            <p:childTnLst>
                              <p:par>
                                <p:cTn id="248" nodeType="clickEffect" fill="hold" presetClass="entr" presetID="10">
                                  <p:stCondLst>
                                    <p:cond delay="0"/>
                                  </p:stCondLst>
                                  <p:childTnLst>
                                    <p:set>
                                      <p:cBhvr>
                                        <p:cTn id="249" dur="1" fill="hold">
                                          <p:stCondLst>
                                            <p:cond delay="0"/>
                                          </p:stCondLst>
                                        </p:cTn>
                                        <p:tgtEl>
                                          <p:spTgt spid="169"/>
                                        </p:tgtEl>
                                        <p:attrNameLst>
                                          <p:attrName>style.visibility</p:attrName>
                                        </p:attrNameLst>
                                      </p:cBhvr>
                                      <p:to>
                                        <p:strVal val="visible"/>
                                      </p:to>
                                    </p:set>
                                    <p:animEffect filter="fade" transition="in">
                                      <p:cBhvr additive="repl">
                                        <p:cTn id="250" dur="2000"/>
                                        <p:tgtEl>
                                          <p:spTgt spid="169"/>
                                        </p:tgtEl>
                                      </p:cBhvr>
                                    </p:animEffect>
                                  </p:childTnLst>
                                </p:cTn>
                              </p:par>
                            </p:childTnLst>
                          </p:cTn>
                        </p:par>
                      </p:childTnLst>
                    </p:cTn>
                  </p:par>
                  <p:par>
                    <p:cTn id="251" fill="freeze">
                      <p:stCondLst>
                        <p:cond delay="indefinite"/>
                      </p:stCondLst>
                      <p:childTnLst>
                        <p:par>
                          <p:cTn id="252" fill="freeze">
                            <p:stCondLst>
                              <p:cond delay="0"/>
                            </p:stCondLst>
                            <p:childTnLst>
                              <p:par>
                                <p:cTn id="253" nodeType="clickEffect" fill="hold" presetClass="entr" presetID="8" presetSubtype="32">
                                  <p:stCondLst>
                                    <p:cond delay="0"/>
                                  </p:stCondLst>
                                  <p:childTnLst>
                                    <p:set>
                                      <p:cBhvr>
                                        <p:cTn id="254" dur="1" fill="hold">
                                          <p:stCondLst>
                                            <p:cond delay="0"/>
                                          </p:stCondLst>
                                        </p:cTn>
                                        <p:tgtEl>
                                          <p:spTgt spid="166"/>
                                        </p:tgtEl>
                                        <p:attrNameLst>
                                          <p:attrName>style.visibility</p:attrName>
                                        </p:attrNameLst>
                                      </p:cBhvr>
                                      <p:to>
                                        <p:strVal val="visible"/>
                                      </p:to>
                                    </p:set>
                                    <p:animEffect filter="diamond(out)" transition="in">
                                      <p:cBhvr additive="repl">
                                        <p:cTn id="255" dur="2000"/>
                                        <p:tgtEl>
                                          <p:spTgt spid="166"/>
                                        </p:tgtEl>
                                      </p:cBhvr>
                                    </p:animEffect>
                                  </p:childTnLst>
                                </p:cTn>
                              </p:par>
                            </p:childTnLst>
                          </p:cTn>
                        </p:par>
                      </p:childTnLst>
                    </p:cTn>
                  </p:par>
                  <p:par>
                    <p:cTn id="256" fill="freeze">
                      <p:stCondLst>
                        <p:cond delay="indefinite"/>
                      </p:stCondLst>
                      <p:childTnLst>
                        <p:par>
                          <p:cTn id="257" fill="freeze">
                            <p:stCondLst>
                              <p:cond delay="0"/>
                            </p:stCondLst>
                            <p:childTnLst>
                              <p:par>
                                <p:cTn id="258" nodeType="clickEffect" fill="hold" presetClass="entr" presetID="14" presetSubtype="10">
                                  <p:stCondLst>
                                    <p:cond delay="0"/>
                                  </p:stCondLst>
                                  <p:childTnLst>
                                    <p:set>
                                      <p:cBhvr>
                                        <p:cTn id="259" dur="1" fill="hold">
                                          <p:stCondLst>
                                            <p:cond delay="0"/>
                                          </p:stCondLst>
                                        </p:cTn>
                                        <p:tgtEl>
                                          <p:spTgt spid="167">
                                            <p:txEl>
                                              <p:pRg st="0" end="25"/>
                                            </p:txEl>
                                          </p:spTgt>
                                        </p:tgtEl>
                                        <p:attrNameLst>
                                          <p:attrName>style.visibility</p:attrName>
                                        </p:attrNameLst>
                                      </p:cBhvr>
                                      <p:to>
                                        <p:strVal val="visible"/>
                                      </p:to>
                                    </p:set>
                                    <p:animEffect filter="randombar(horizontal)" transition="in">
                                      <p:cBhvr additive="repl">
                                        <p:cTn id="260" dur="500"/>
                                        <p:tgtEl>
                                          <p:spTgt spid="167">
                                            <p:txEl>
                                              <p:pRg st="0" end="25"/>
                                            </p:txEl>
                                          </p:spTgt>
                                        </p:tgtEl>
                                      </p:cBhvr>
                                    </p:animEffect>
                                  </p:childTnLst>
                                </p:cTn>
                              </p:par>
                            </p:childTnLst>
                          </p:cTn>
                        </p:par>
                      </p:childTnLst>
                    </p:cTn>
                  </p:par>
                  <p:par>
                    <p:cTn id="261" fill="freeze">
                      <p:stCondLst>
                        <p:cond delay="indefinite"/>
                      </p:stCondLst>
                      <p:childTnLst>
                        <p:par>
                          <p:cTn id="262" fill="freeze">
                            <p:stCondLst>
                              <p:cond delay="0"/>
                            </p:stCondLst>
                            <p:childTnLst>
                              <p:par>
                                <p:cTn id="263" nodeType="clickEffect" fill="hold" presetClass="entr" presetID="8" presetSubtype="32">
                                  <p:stCondLst>
                                    <p:cond delay="0"/>
                                  </p:stCondLst>
                                  <p:childTnLst>
                                    <p:set>
                                      <p:cBhvr>
                                        <p:cTn id="264" dur="1" fill="hold">
                                          <p:stCondLst>
                                            <p:cond delay="0"/>
                                          </p:stCondLst>
                                        </p:cTn>
                                        <p:tgtEl>
                                          <p:spTgt spid="168"/>
                                        </p:tgtEl>
                                        <p:attrNameLst>
                                          <p:attrName>style.visibility</p:attrName>
                                        </p:attrNameLst>
                                      </p:cBhvr>
                                      <p:to>
                                        <p:strVal val="visible"/>
                                      </p:to>
                                    </p:set>
                                    <p:animEffect filter="diamond(out)" transition="in">
                                      <p:cBhvr additive="repl">
                                        <p:cTn id="265" dur="2000"/>
                                        <p:tgtEl>
                                          <p:spTgt spid="1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2840040" y="682200"/>
            <a:ext cx="3682080" cy="407160"/>
          </a:xfrm>
          <a:prstGeom prst="rect">
            <a:avLst/>
          </a:prstGeom>
          <a:noFill/>
          <a:ln>
            <a:noFill/>
          </a:ln>
        </p:spPr>
        <p:style>
          <a:lnRef idx="0"/>
          <a:fillRef idx="0"/>
          <a:effectRef idx="0"/>
          <a:fontRef idx="minor"/>
        </p:style>
        <p:txBody>
          <a:bodyPr lIns="90000" rIns="90000" tIns="45000" bIns="45000"/>
          <a:p>
            <a:pPr algn="ctr">
              <a:lnSpc>
                <a:spcPct val="100000"/>
              </a:lnSpc>
            </a:pPr>
            <a:r>
              <a:rPr b="1" lang="de-DE" sz="2020" spc="-1" strike="noStrike">
                <a:solidFill>
                  <a:srgbClr val="000000"/>
                </a:solidFill>
                <a:uFill>
                  <a:solidFill>
                    <a:srgbClr val="ffffff"/>
                  </a:solidFill>
                </a:uFill>
                <a:latin typeface="Tahoma"/>
                <a:ea typeface="DejaVu Sans"/>
              </a:rPr>
              <a:t>HOVERBOARD</a:t>
            </a:r>
            <a:endParaRPr b="0" lang="de-DE" sz="1800" spc="-1" strike="noStrike">
              <a:solidFill>
                <a:srgbClr val="000000"/>
              </a:solidFill>
              <a:uFill>
                <a:solidFill>
                  <a:srgbClr val="ffffff"/>
                </a:solidFill>
              </a:uFill>
              <a:latin typeface="Arial"/>
            </a:endParaRPr>
          </a:p>
        </p:txBody>
      </p:sp>
      <p:sp>
        <p:nvSpPr>
          <p:cNvPr id="171" name="CustomShape 2"/>
          <p:cNvSpPr/>
          <p:nvPr/>
        </p:nvSpPr>
        <p:spPr>
          <a:xfrm>
            <a:off x="648000" y="1799640"/>
            <a:ext cx="8571960" cy="251784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Definition</a:t>
            </a:r>
            <a:r>
              <a:rPr b="0" lang="de-DE" sz="1100" spc="-1" strike="noStrike">
                <a:solidFill>
                  <a:srgbClr val="000000"/>
                </a:solidFill>
                <a:uFill>
                  <a:solidFill>
                    <a:srgbClr val="ffffff"/>
                  </a:solidFill>
                </a:uFill>
                <a:latin typeface="Tahoma"/>
                <a:ea typeface="DejaVu Sans"/>
              </a:rPr>
              <a:t>: Zweirädriges Fortbewegungsmittel mit Querachse ohne Lenkstange („auto-bilanciato“)</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Geschwindigkeitsregler</a:t>
            </a:r>
            <a:r>
              <a:rPr b="0" lang="de-DE" sz="1100" spc="-1" strike="noStrike">
                <a:solidFill>
                  <a:srgbClr val="000000"/>
                </a:solidFill>
                <a:uFill>
                  <a:solidFill>
                    <a:srgbClr val="ffffff"/>
                  </a:solidFill>
                </a:uFill>
                <a:latin typeface="Tahoma"/>
                <a:ea typeface="DejaVu Sans"/>
              </a:rPr>
              <a:t>: obligatorisch bei </a:t>
            </a:r>
            <a:r>
              <a:rPr b="1" lang="de-DE" sz="1100" spc="-1" strike="noStrike">
                <a:solidFill>
                  <a:srgbClr val="000000"/>
                </a:solidFill>
                <a:uFill>
                  <a:solidFill>
                    <a:srgbClr val="ffffff"/>
                  </a:solidFill>
                </a:uFill>
                <a:latin typeface="Tahoma"/>
                <a:ea typeface="DejaVu Sans"/>
              </a:rPr>
              <a:t>6 km/h</a:t>
            </a:r>
            <a:r>
              <a:rPr b="0" lang="de-DE" sz="1100" spc="-1" strike="noStrike">
                <a:solidFill>
                  <a:srgbClr val="000000"/>
                </a:solidFill>
                <a:uFill>
                  <a:solidFill>
                    <a:srgbClr val="ffffff"/>
                  </a:solidFill>
                </a:uFill>
                <a:latin typeface="Tahoma"/>
                <a:ea typeface="DejaVu Sans"/>
              </a:rPr>
              <a:t> in der </a:t>
            </a:r>
            <a:r>
              <a:rPr b="1" lang="de-DE" sz="1100" spc="-1" strike="noStrike">
                <a:solidFill>
                  <a:srgbClr val="000000"/>
                </a:solidFill>
                <a:uFill>
                  <a:solidFill>
                    <a:srgbClr val="ffffff"/>
                  </a:solidFill>
                </a:uFill>
                <a:latin typeface="Tahoma"/>
                <a:ea typeface="DejaVu Sans"/>
              </a:rPr>
              <a:t>Fußgängerzone</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Akustische Vorrichtung</a:t>
            </a:r>
            <a:r>
              <a:rPr b="0" lang="de-DE" sz="1100" spc="-1" strike="noStrike">
                <a:solidFill>
                  <a:srgbClr val="000000"/>
                </a:solidFill>
                <a:uFill>
                  <a:solidFill>
                    <a:srgbClr val="ffffff"/>
                  </a:solidFill>
                </a:uFill>
                <a:latin typeface="Tahoma"/>
                <a:ea typeface="DejaVu Sans"/>
              </a:rPr>
              <a:t>: nicht obligatorisch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Rückstrahlende Westen / Träger</a:t>
            </a:r>
            <a:r>
              <a:rPr b="0" lang="de-DE" sz="1100" spc="-1" strike="noStrike">
                <a:solidFill>
                  <a:srgbClr val="000000"/>
                </a:solidFill>
                <a:uFill>
                  <a:solidFill>
                    <a:srgbClr val="ffffff"/>
                  </a:solidFill>
                </a:uFill>
                <a:latin typeface="Tahoma"/>
                <a:ea typeface="DejaVu Sans"/>
              </a:rPr>
              <a:t>: nicht obligatorisch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Beleuchtung und Rückstrahler</a:t>
            </a:r>
            <a:r>
              <a:rPr b="0" lang="de-DE" sz="1100" spc="-1" strike="noStrike">
                <a:solidFill>
                  <a:srgbClr val="000000"/>
                </a:solidFill>
                <a:uFill>
                  <a:solidFill>
                    <a:srgbClr val="ffffff"/>
                  </a:solidFill>
                </a:uFill>
                <a:latin typeface="Tahoma"/>
                <a:ea typeface="DejaVu Sans"/>
              </a:rPr>
              <a:t>: nicht vorgesehen; sofern vorhanden sind vorne ein weißes oder gelbes Licht und hinten roter</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Rückstrahler oder rotes Licht vorgesehen. Wenn sie nicht vorhanden sind, während den Nachtstunden d.h. eine halbe Stunde nach </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Sonnenuntergang bzw. eine halbe Stunde vor Sonnenaufgang muss das Fahrzeug geschoben werden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Versicherungsschutz</a:t>
            </a:r>
            <a:r>
              <a:rPr b="0" lang="de-DE" sz="1100" spc="-1" strike="noStrike">
                <a:solidFill>
                  <a:srgbClr val="000000"/>
                </a:solidFill>
                <a:uFill>
                  <a:solidFill>
                    <a:srgbClr val="ffffff"/>
                  </a:solidFill>
                </a:uFill>
                <a:latin typeface="Tahoma"/>
                <a:ea typeface="DejaVu Sans"/>
              </a:rPr>
              <a:t>: obligatorisch bei Vermietung, die von der Gemeinde angeboten bzw. mittels Dritte angeboten wird</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Mindestalter</a:t>
            </a:r>
            <a:r>
              <a:rPr b="0" lang="de-DE" sz="1100" spc="-1" strike="noStrike">
                <a:solidFill>
                  <a:srgbClr val="000000"/>
                </a:solidFill>
                <a:uFill>
                  <a:solidFill>
                    <a:srgbClr val="ffffff"/>
                  </a:solidFill>
                </a:uFill>
                <a:latin typeface="Tahoma"/>
                <a:ea typeface="DejaVu Sans"/>
              </a:rPr>
              <a:t>: 14 Jahren mit Führerschein AM oder 18 Jahren (ohne Führerschein)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Führerschein</a:t>
            </a:r>
            <a:r>
              <a:rPr b="0" lang="de-DE" sz="1100" spc="-1" strike="noStrike">
                <a:solidFill>
                  <a:srgbClr val="000000"/>
                </a:solidFill>
                <a:uFill>
                  <a:solidFill>
                    <a:srgbClr val="ffffff"/>
                  </a:solidFill>
                </a:uFill>
                <a:latin typeface="Tahoma"/>
                <a:ea typeface="DejaVu Sans"/>
              </a:rPr>
              <a:t>: die minderjährige Personen (14 Jahren) müssen im Besitz des Führerscheines AM sein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Typologie und Eigenschaften</a:t>
            </a:r>
            <a:r>
              <a:rPr b="0" lang="de-DE" sz="1100" spc="-1" strike="noStrike">
                <a:solidFill>
                  <a:srgbClr val="000000"/>
                </a:solidFill>
                <a:uFill>
                  <a:solidFill>
                    <a:srgbClr val="ffffff"/>
                  </a:solidFill>
                </a:uFill>
                <a:latin typeface="Tahoma"/>
                <a:ea typeface="DejaVu Sans"/>
              </a:rPr>
              <a:t>: die Fortbewegungsmittel müssen die in der Richtlinie 2006/42/CE vorgesehene CE-Kennzeichnung</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tragen</a:t>
            </a:r>
            <a:endParaRPr b="0" lang="de-DE" sz="1800" spc="-1" strike="noStrike">
              <a:solidFill>
                <a:srgbClr val="000000"/>
              </a:solidFill>
              <a:uFill>
                <a:solidFill>
                  <a:srgbClr val="ffffff"/>
                </a:solidFill>
              </a:uFill>
              <a:latin typeface="Arial"/>
            </a:endParaRPr>
          </a:p>
        </p:txBody>
      </p:sp>
      <p:sp>
        <p:nvSpPr>
          <p:cNvPr id="172" name="CustomShape 3"/>
          <p:cNvSpPr/>
          <p:nvPr/>
        </p:nvSpPr>
        <p:spPr>
          <a:xfrm>
            <a:off x="648000" y="4444560"/>
            <a:ext cx="3682080" cy="304560"/>
          </a:xfrm>
          <a:prstGeom prst="rect">
            <a:avLst/>
          </a:prstGeom>
          <a:noFill/>
          <a:ln>
            <a:noFill/>
          </a:ln>
        </p:spPr>
        <p:style>
          <a:lnRef idx="0"/>
          <a:fillRef idx="0"/>
          <a:effectRef idx="0"/>
          <a:fontRef idx="minor"/>
        </p:style>
        <p:txBody>
          <a:bodyPr lIns="90000" rIns="90000" tIns="45000" bIns="45000"/>
          <a:p>
            <a:r>
              <a:rPr b="1" lang="de-DE" sz="1200" spc="-1" strike="noStrike">
                <a:solidFill>
                  <a:srgbClr val="000000"/>
                </a:solidFill>
                <a:uFill>
                  <a:solidFill>
                    <a:srgbClr val="ffffff"/>
                  </a:solidFill>
                </a:uFill>
                <a:latin typeface="Tahoma"/>
                <a:ea typeface="DejaVu Sans"/>
              </a:rPr>
              <a:t>Zulässige Verkehrszonen:</a:t>
            </a:r>
            <a:endParaRPr b="0" lang="de-DE" sz="1800" spc="-1" strike="noStrike">
              <a:solidFill>
                <a:srgbClr val="000000"/>
              </a:solidFill>
              <a:uFill>
                <a:solidFill>
                  <a:srgbClr val="ffffff"/>
                </a:solidFill>
              </a:uFill>
              <a:latin typeface="Arial"/>
            </a:endParaRPr>
          </a:p>
        </p:txBody>
      </p:sp>
      <p:sp>
        <p:nvSpPr>
          <p:cNvPr id="173" name="CustomShape 4"/>
          <p:cNvSpPr/>
          <p:nvPr/>
        </p:nvSpPr>
        <p:spPr>
          <a:xfrm>
            <a:off x="641160" y="4896000"/>
            <a:ext cx="8571960" cy="748800"/>
          </a:xfrm>
          <a:prstGeom prst="rect">
            <a:avLst/>
          </a:prstGeom>
          <a:solidFill>
            <a:srgbClr val="ccffcc"/>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Fußgängerzone</a:t>
            </a:r>
            <a:r>
              <a:rPr b="0" lang="de-DE" sz="1100" spc="-1" strike="noStrike">
                <a:solidFill>
                  <a:srgbClr val="000000"/>
                </a:solidFill>
                <a:uFill>
                  <a:solidFill>
                    <a:srgbClr val="ffffff"/>
                  </a:solidFill>
                </a:uFill>
                <a:latin typeface="Tahoma"/>
                <a:ea typeface="DejaVu Sans"/>
              </a:rPr>
              <a:t>: mit einer Geschwindigkeit bis zu 6 km/h</a:t>
            </a:r>
            <a:endParaRPr b="0" lang="de-DE" sz="1800" spc="-1" strike="noStrike">
              <a:solidFill>
                <a:srgbClr val="000000"/>
              </a:solidFill>
              <a:uFill>
                <a:solidFill>
                  <a:srgbClr val="ffffff"/>
                </a:solidFill>
              </a:uFill>
              <a:latin typeface="Arial"/>
            </a:endParaRPr>
          </a:p>
        </p:txBody>
      </p:sp>
      <p:pic>
        <p:nvPicPr>
          <p:cNvPr id="174" name="" descr=""/>
          <p:cNvPicPr/>
          <p:nvPr/>
        </p:nvPicPr>
        <p:blipFill>
          <a:blip r:embed="rId1"/>
          <a:stretch/>
        </p:blipFill>
        <p:spPr>
          <a:xfrm>
            <a:off x="6459120" y="380880"/>
            <a:ext cx="2877120" cy="1604520"/>
          </a:xfrm>
          <a:prstGeom prst="rect">
            <a:avLst/>
          </a:prstGeom>
          <a:ln>
            <a:noFill/>
          </a:ln>
        </p:spPr>
      </p:pic>
    </p:spTree>
  </p:cSld>
  <p:timing>
    <p:tnLst>
      <p:par>
        <p:cTn id="266" dur="indefinite" restart="never" nodeType="tmRoot">
          <p:childTnLst>
            <p:seq>
              <p:cTn id="267" nodeType="mainSeq">
                <p:childTnLst>
                  <p:par>
                    <p:cTn id="268" fill="freeze">
                      <p:stCondLst>
                        <p:cond delay="indefinite"/>
                      </p:stCondLst>
                      <p:childTnLst>
                        <p:par>
                          <p:cTn id="269" fill="freeze">
                            <p:stCondLst>
                              <p:cond delay="0"/>
                            </p:stCondLst>
                            <p:childTnLst>
                              <p:par>
                                <p:cTn id="270" nodeType="clickEffect" fill="hold" presetClass="entr" presetID="14" presetSubtype="10">
                                  <p:stCondLst>
                                    <p:cond delay="0"/>
                                  </p:stCondLst>
                                  <p:childTnLst>
                                    <p:set>
                                      <p:cBhvr>
                                        <p:cTn id="271" dur="1" fill="hold">
                                          <p:stCondLst>
                                            <p:cond delay="0"/>
                                          </p:stCondLst>
                                        </p:cTn>
                                        <p:tgtEl>
                                          <p:spTgt spid="170">
                                            <p:txEl>
                                              <p:pRg st="0" end="11"/>
                                            </p:txEl>
                                          </p:spTgt>
                                        </p:tgtEl>
                                        <p:attrNameLst>
                                          <p:attrName>style.visibility</p:attrName>
                                        </p:attrNameLst>
                                      </p:cBhvr>
                                      <p:to>
                                        <p:strVal val="visible"/>
                                      </p:to>
                                    </p:set>
                                    <p:animEffect filter="randombar(horizontal)" transition="in">
                                      <p:cBhvr additive="repl">
                                        <p:cTn id="272" dur="500"/>
                                        <p:tgtEl>
                                          <p:spTgt spid="170">
                                            <p:txEl>
                                              <p:pRg st="0" end="11"/>
                                            </p:txEl>
                                          </p:spTgt>
                                        </p:tgtEl>
                                      </p:cBhvr>
                                    </p:animEffect>
                                  </p:childTnLst>
                                </p:cTn>
                              </p:par>
                            </p:childTnLst>
                          </p:cTn>
                        </p:par>
                      </p:childTnLst>
                    </p:cTn>
                  </p:par>
                  <p:par>
                    <p:cTn id="273" fill="freeze">
                      <p:stCondLst>
                        <p:cond delay="indefinite"/>
                      </p:stCondLst>
                      <p:childTnLst>
                        <p:par>
                          <p:cTn id="274" fill="freeze">
                            <p:stCondLst>
                              <p:cond delay="0"/>
                            </p:stCondLst>
                            <p:childTnLst>
                              <p:par>
                                <p:cTn id="275" nodeType="clickEffect" fill="hold" presetClass="entr" presetID="10">
                                  <p:stCondLst>
                                    <p:cond delay="0"/>
                                  </p:stCondLst>
                                  <p:childTnLst>
                                    <p:set>
                                      <p:cBhvr>
                                        <p:cTn id="276" dur="1" fill="hold">
                                          <p:stCondLst>
                                            <p:cond delay="0"/>
                                          </p:stCondLst>
                                        </p:cTn>
                                        <p:tgtEl>
                                          <p:spTgt spid="174"/>
                                        </p:tgtEl>
                                        <p:attrNameLst>
                                          <p:attrName>style.visibility</p:attrName>
                                        </p:attrNameLst>
                                      </p:cBhvr>
                                      <p:to>
                                        <p:strVal val="visible"/>
                                      </p:to>
                                    </p:set>
                                    <p:animEffect filter="fade" transition="in">
                                      <p:cBhvr additive="repl">
                                        <p:cTn id="277" dur="2000"/>
                                        <p:tgtEl>
                                          <p:spTgt spid="174"/>
                                        </p:tgtEl>
                                      </p:cBhvr>
                                    </p:animEffect>
                                  </p:childTnLst>
                                </p:cTn>
                              </p:par>
                            </p:childTnLst>
                          </p:cTn>
                        </p:par>
                      </p:childTnLst>
                    </p:cTn>
                  </p:par>
                  <p:par>
                    <p:cTn id="278" fill="freeze">
                      <p:stCondLst>
                        <p:cond delay="indefinite"/>
                      </p:stCondLst>
                      <p:childTnLst>
                        <p:par>
                          <p:cTn id="279" fill="freeze">
                            <p:stCondLst>
                              <p:cond delay="0"/>
                            </p:stCondLst>
                            <p:childTnLst>
                              <p:par>
                                <p:cTn id="280" nodeType="clickEffect" fill="hold" presetClass="entr" presetID="8" presetSubtype="32">
                                  <p:stCondLst>
                                    <p:cond delay="0"/>
                                  </p:stCondLst>
                                  <p:childTnLst>
                                    <p:set>
                                      <p:cBhvr>
                                        <p:cTn id="281" dur="1" fill="hold">
                                          <p:stCondLst>
                                            <p:cond delay="0"/>
                                          </p:stCondLst>
                                        </p:cTn>
                                        <p:tgtEl>
                                          <p:spTgt spid="171"/>
                                        </p:tgtEl>
                                        <p:attrNameLst>
                                          <p:attrName>style.visibility</p:attrName>
                                        </p:attrNameLst>
                                      </p:cBhvr>
                                      <p:to>
                                        <p:strVal val="visible"/>
                                      </p:to>
                                    </p:set>
                                    <p:animEffect filter="diamond(out)" transition="in">
                                      <p:cBhvr additive="repl">
                                        <p:cTn id="282" dur="2000"/>
                                        <p:tgtEl>
                                          <p:spTgt spid="171"/>
                                        </p:tgtEl>
                                      </p:cBhvr>
                                    </p:animEffect>
                                  </p:childTnLst>
                                </p:cTn>
                              </p:par>
                            </p:childTnLst>
                          </p:cTn>
                        </p:par>
                      </p:childTnLst>
                    </p:cTn>
                  </p:par>
                  <p:par>
                    <p:cTn id="283" fill="freeze">
                      <p:stCondLst>
                        <p:cond delay="indefinite"/>
                      </p:stCondLst>
                      <p:childTnLst>
                        <p:par>
                          <p:cTn id="284" fill="freeze">
                            <p:stCondLst>
                              <p:cond delay="0"/>
                            </p:stCondLst>
                            <p:childTnLst>
                              <p:par>
                                <p:cTn id="285" nodeType="clickEffect" fill="hold" presetClass="entr" presetID="14" presetSubtype="10">
                                  <p:stCondLst>
                                    <p:cond delay="0"/>
                                  </p:stCondLst>
                                  <p:childTnLst>
                                    <p:set>
                                      <p:cBhvr>
                                        <p:cTn id="286" dur="1" fill="hold">
                                          <p:stCondLst>
                                            <p:cond delay="0"/>
                                          </p:stCondLst>
                                        </p:cTn>
                                        <p:tgtEl>
                                          <p:spTgt spid="172">
                                            <p:txEl>
                                              <p:pRg st="0" end="25"/>
                                            </p:txEl>
                                          </p:spTgt>
                                        </p:tgtEl>
                                        <p:attrNameLst>
                                          <p:attrName>style.visibility</p:attrName>
                                        </p:attrNameLst>
                                      </p:cBhvr>
                                      <p:to>
                                        <p:strVal val="visible"/>
                                      </p:to>
                                    </p:set>
                                    <p:animEffect filter="randombar(horizontal)" transition="in">
                                      <p:cBhvr additive="repl">
                                        <p:cTn id="287" dur="500"/>
                                        <p:tgtEl>
                                          <p:spTgt spid="172">
                                            <p:txEl>
                                              <p:pRg st="0" end="25"/>
                                            </p:txEl>
                                          </p:spTgt>
                                        </p:tgtEl>
                                      </p:cBhvr>
                                    </p:animEffect>
                                  </p:childTnLst>
                                </p:cTn>
                              </p:par>
                            </p:childTnLst>
                          </p:cTn>
                        </p:par>
                      </p:childTnLst>
                    </p:cTn>
                  </p:par>
                  <p:par>
                    <p:cTn id="288" fill="freeze">
                      <p:stCondLst>
                        <p:cond delay="indefinite"/>
                      </p:stCondLst>
                      <p:childTnLst>
                        <p:par>
                          <p:cTn id="289" fill="freeze">
                            <p:stCondLst>
                              <p:cond delay="0"/>
                            </p:stCondLst>
                            <p:childTnLst>
                              <p:par>
                                <p:cTn id="290" nodeType="clickEffect" fill="hold" presetClass="entr" presetID="8" presetSubtype="32">
                                  <p:stCondLst>
                                    <p:cond delay="0"/>
                                  </p:stCondLst>
                                  <p:childTnLst>
                                    <p:set>
                                      <p:cBhvr>
                                        <p:cTn id="291" dur="1" fill="hold">
                                          <p:stCondLst>
                                            <p:cond delay="0"/>
                                          </p:stCondLst>
                                        </p:cTn>
                                        <p:tgtEl>
                                          <p:spTgt spid="173"/>
                                        </p:tgtEl>
                                        <p:attrNameLst>
                                          <p:attrName>style.visibility</p:attrName>
                                        </p:attrNameLst>
                                      </p:cBhvr>
                                      <p:to>
                                        <p:strVal val="visible"/>
                                      </p:to>
                                    </p:set>
                                    <p:animEffect filter="diamond(out)" transition="in">
                                      <p:cBhvr additive="repl">
                                        <p:cTn id="292" dur="2000"/>
                                        <p:tgtEl>
                                          <p:spTgt spid="1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2840040" y="682200"/>
            <a:ext cx="3682080" cy="407160"/>
          </a:xfrm>
          <a:prstGeom prst="rect">
            <a:avLst/>
          </a:prstGeom>
          <a:noFill/>
          <a:ln>
            <a:noFill/>
          </a:ln>
        </p:spPr>
        <p:style>
          <a:lnRef idx="0"/>
          <a:fillRef idx="0"/>
          <a:effectRef idx="0"/>
          <a:fontRef idx="minor"/>
        </p:style>
        <p:txBody>
          <a:bodyPr lIns="90000" rIns="90000" tIns="45000" bIns="45000"/>
          <a:p>
            <a:pPr algn="ctr">
              <a:lnSpc>
                <a:spcPct val="100000"/>
              </a:lnSpc>
            </a:pPr>
            <a:r>
              <a:rPr b="1" lang="de-DE" sz="2020" spc="-1" strike="noStrike">
                <a:solidFill>
                  <a:srgbClr val="000000"/>
                </a:solidFill>
                <a:uFill>
                  <a:solidFill>
                    <a:srgbClr val="ffffff"/>
                  </a:solidFill>
                </a:uFill>
                <a:latin typeface="Tahoma"/>
                <a:ea typeface="DejaVu Sans"/>
              </a:rPr>
              <a:t>MONOWHEEL</a:t>
            </a:r>
            <a:endParaRPr b="0" lang="de-DE" sz="1800" spc="-1" strike="noStrike">
              <a:solidFill>
                <a:srgbClr val="000000"/>
              </a:solidFill>
              <a:uFill>
                <a:solidFill>
                  <a:srgbClr val="ffffff"/>
                </a:solidFill>
              </a:uFill>
              <a:latin typeface="Arial"/>
            </a:endParaRPr>
          </a:p>
        </p:txBody>
      </p:sp>
      <p:sp>
        <p:nvSpPr>
          <p:cNvPr id="176" name="CustomShape 2"/>
          <p:cNvSpPr/>
          <p:nvPr/>
        </p:nvSpPr>
        <p:spPr>
          <a:xfrm>
            <a:off x="643320" y="1649880"/>
            <a:ext cx="8571960" cy="2415600"/>
          </a:xfrm>
          <a:prstGeom prst="rect">
            <a:avLst/>
          </a:prstGeom>
          <a:solidFill>
            <a:srgbClr val="e6e6ff"/>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Definition</a:t>
            </a:r>
            <a:r>
              <a:rPr b="0" lang="de-DE" sz="1100" spc="-1" strike="noStrike">
                <a:solidFill>
                  <a:srgbClr val="000000"/>
                </a:solidFill>
                <a:uFill>
                  <a:solidFill>
                    <a:srgbClr val="ffffff"/>
                  </a:solidFill>
                </a:uFill>
                <a:latin typeface="Tahoma"/>
                <a:ea typeface="DejaVu Sans"/>
              </a:rPr>
              <a:t>: Einrädriges Fortbewegungsmittel mit Querachse ohne Lenkstange („auto-bilanciato“)</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Geschwindigkeitsregler</a:t>
            </a:r>
            <a:r>
              <a:rPr b="0" lang="de-DE" sz="1100" spc="-1" strike="noStrike">
                <a:solidFill>
                  <a:srgbClr val="000000"/>
                </a:solidFill>
                <a:uFill>
                  <a:solidFill>
                    <a:srgbClr val="ffffff"/>
                  </a:solidFill>
                </a:uFill>
                <a:latin typeface="Tahoma"/>
                <a:ea typeface="DejaVu Sans"/>
              </a:rPr>
              <a:t>: obligatorisch bei </a:t>
            </a:r>
            <a:r>
              <a:rPr b="1" lang="de-DE" sz="1100" spc="-1" strike="noStrike">
                <a:solidFill>
                  <a:srgbClr val="000000"/>
                </a:solidFill>
                <a:uFill>
                  <a:solidFill>
                    <a:srgbClr val="ffffff"/>
                  </a:solidFill>
                </a:uFill>
                <a:latin typeface="Tahoma"/>
                <a:ea typeface="DejaVu Sans"/>
              </a:rPr>
              <a:t>6 km/h</a:t>
            </a:r>
            <a:r>
              <a:rPr b="0" lang="de-DE" sz="1100" spc="-1" strike="noStrike">
                <a:solidFill>
                  <a:srgbClr val="000000"/>
                </a:solidFill>
                <a:uFill>
                  <a:solidFill>
                    <a:srgbClr val="ffffff"/>
                  </a:solidFill>
                </a:uFill>
                <a:latin typeface="Tahoma"/>
                <a:ea typeface="DejaVu Sans"/>
              </a:rPr>
              <a:t> in der </a:t>
            </a:r>
            <a:r>
              <a:rPr b="1" lang="de-DE" sz="1100" spc="-1" strike="noStrike">
                <a:solidFill>
                  <a:srgbClr val="000000"/>
                </a:solidFill>
                <a:uFill>
                  <a:solidFill>
                    <a:srgbClr val="ffffff"/>
                  </a:solidFill>
                </a:uFill>
                <a:latin typeface="Tahoma"/>
                <a:ea typeface="DejaVu Sans"/>
              </a:rPr>
              <a:t>Fußgängerzone</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Akustische Vorrichtung</a:t>
            </a:r>
            <a:r>
              <a:rPr b="0" lang="de-DE" sz="1100" spc="-1" strike="noStrike">
                <a:solidFill>
                  <a:srgbClr val="000000"/>
                </a:solidFill>
                <a:uFill>
                  <a:solidFill>
                    <a:srgbClr val="ffffff"/>
                  </a:solidFill>
                </a:uFill>
                <a:latin typeface="Tahoma"/>
                <a:ea typeface="DejaVu Sans"/>
              </a:rPr>
              <a:t>: nicht obligatorisch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Rückstrahlende Westen / Träger</a:t>
            </a:r>
            <a:r>
              <a:rPr b="0" lang="de-DE" sz="1100" spc="-1" strike="noStrike">
                <a:solidFill>
                  <a:srgbClr val="000000"/>
                </a:solidFill>
                <a:uFill>
                  <a:solidFill>
                    <a:srgbClr val="ffffff"/>
                  </a:solidFill>
                </a:uFill>
                <a:latin typeface="Tahoma"/>
                <a:ea typeface="DejaVu Sans"/>
              </a:rPr>
              <a:t>: nicht obligatorisch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Beleuchtung und Rückstrahler</a:t>
            </a:r>
            <a:r>
              <a:rPr b="0" lang="de-DE" sz="1100" spc="-1" strike="noStrike">
                <a:solidFill>
                  <a:srgbClr val="000000"/>
                </a:solidFill>
                <a:uFill>
                  <a:solidFill>
                    <a:srgbClr val="ffffff"/>
                  </a:solidFill>
                </a:uFill>
                <a:latin typeface="Tahoma"/>
                <a:ea typeface="DejaVu Sans"/>
              </a:rPr>
              <a:t>: nicht vorgesehen; sofern vorhanden sind vorne ein weißes oder gelbes Licht und hinten roter</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Rückstrahler oder rotes Licht vorgesehen. Wenn sie nicht vorhanden sind, während den Nachtstunden d.h. eine halbe Stunde nach </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Sonnenuntergang bzw. eine halbe Stunde vor Sonnenaufgang muss das Fahrzeug geschoben werden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Versicherungsschutz</a:t>
            </a:r>
            <a:r>
              <a:rPr b="0" lang="de-DE" sz="1100" spc="-1" strike="noStrike">
                <a:solidFill>
                  <a:srgbClr val="000000"/>
                </a:solidFill>
                <a:uFill>
                  <a:solidFill>
                    <a:srgbClr val="ffffff"/>
                  </a:solidFill>
                </a:uFill>
                <a:latin typeface="Tahoma"/>
                <a:ea typeface="DejaVu Sans"/>
              </a:rPr>
              <a:t>: obligatorisch bei Vermietung, die von der Gemeinde angeboten bzw. mittels Dritte angeboten wird</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Mindestalter</a:t>
            </a:r>
            <a:r>
              <a:rPr b="0" lang="de-DE" sz="1100" spc="-1" strike="noStrike">
                <a:solidFill>
                  <a:srgbClr val="000000"/>
                </a:solidFill>
                <a:uFill>
                  <a:solidFill>
                    <a:srgbClr val="ffffff"/>
                  </a:solidFill>
                </a:uFill>
                <a:latin typeface="Tahoma"/>
                <a:ea typeface="DejaVu Sans"/>
              </a:rPr>
              <a:t>: 14 Jahren mit Führerschein AM oder 18 Jahren (ohne Führerschein)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Führerschein</a:t>
            </a:r>
            <a:r>
              <a:rPr b="0" lang="de-DE" sz="1100" spc="-1" strike="noStrike">
                <a:solidFill>
                  <a:srgbClr val="000000"/>
                </a:solidFill>
                <a:uFill>
                  <a:solidFill>
                    <a:srgbClr val="ffffff"/>
                  </a:solidFill>
                </a:uFill>
                <a:latin typeface="Tahoma"/>
                <a:ea typeface="DejaVu Sans"/>
              </a:rPr>
              <a:t>: die minderjährige Personen (14 Jahren) müssen im Besitz des Führerscheines AM sein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Typologie und Eigenschaften</a:t>
            </a:r>
            <a:r>
              <a:rPr b="0" lang="de-DE" sz="1100" spc="-1" strike="noStrike">
                <a:solidFill>
                  <a:srgbClr val="000000"/>
                </a:solidFill>
                <a:uFill>
                  <a:solidFill>
                    <a:srgbClr val="ffffff"/>
                  </a:solidFill>
                </a:uFill>
                <a:latin typeface="Tahoma"/>
                <a:ea typeface="DejaVu Sans"/>
              </a:rPr>
              <a:t>: die Fortbewegungsmittel müssen die in der Richtlinie 2006/42/CE vorgesehene CE-Kennzeichnung</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tragen</a:t>
            </a:r>
            <a:endParaRPr b="0" lang="de-DE" sz="1800" spc="-1" strike="noStrike">
              <a:solidFill>
                <a:srgbClr val="000000"/>
              </a:solidFill>
              <a:uFill>
                <a:solidFill>
                  <a:srgbClr val="ffffff"/>
                </a:solidFill>
              </a:uFill>
              <a:latin typeface="Arial"/>
            </a:endParaRPr>
          </a:p>
        </p:txBody>
      </p:sp>
      <p:sp>
        <p:nvSpPr>
          <p:cNvPr id="177" name="CustomShape 3"/>
          <p:cNvSpPr/>
          <p:nvPr/>
        </p:nvSpPr>
        <p:spPr>
          <a:xfrm>
            <a:off x="643320" y="4244760"/>
            <a:ext cx="3682080" cy="304560"/>
          </a:xfrm>
          <a:prstGeom prst="rect">
            <a:avLst/>
          </a:prstGeom>
          <a:noFill/>
          <a:ln>
            <a:noFill/>
          </a:ln>
        </p:spPr>
        <p:style>
          <a:lnRef idx="0"/>
          <a:fillRef idx="0"/>
          <a:effectRef idx="0"/>
          <a:fontRef idx="minor"/>
        </p:style>
        <p:txBody>
          <a:bodyPr lIns="90000" rIns="90000" tIns="45000" bIns="45000"/>
          <a:p>
            <a:r>
              <a:rPr b="1" lang="de-DE" sz="1200" spc="-1" strike="noStrike">
                <a:solidFill>
                  <a:srgbClr val="000000"/>
                </a:solidFill>
                <a:uFill>
                  <a:solidFill>
                    <a:srgbClr val="ffffff"/>
                  </a:solidFill>
                </a:uFill>
                <a:latin typeface="Tahoma"/>
                <a:ea typeface="DejaVu Sans"/>
              </a:rPr>
              <a:t>Zulässige Verkehrszonen:</a:t>
            </a:r>
            <a:endParaRPr b="0" lang="de-DE" sz="1800" spc="-1" strike="noStrike">
              <a:solidFill>
                <a:srgbClr val="000000"/>
              </a:solidFill>
              <a:uFill>
                <a:solidFill>
                  <a:srgbClr val="ffffff"/>
                </a:solidFill>
              </a:uFill>
              <a:latin typeface="Arial"/>
            </a:endParaRPr>
          </a:p>
        </p:txBody>
      </p:sp>
      <p:sp>
        <p:nvSpPr>
          <p:cNvPr id="178" name="CustomShape 4"/>
          <p:cNvSpPr/>
          <p:nvPr/>
        </p:nvSpPr>
        <p:spPr>
          <a:xfrm>
            <a:off x="643320" y="4713840"/>
            <a:ext cx="8571960" cy="748800"/>
          </a:xfrm>
          <a:prstGeom prst="rect">
            <a:avLst/>
          </a:prstGeom>
          <a:solidFill>
            <a:srgbClr val="e6e6ff"/>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Fußgängerzone</a:t>
            </a:r>
            <a:r>
              <a:rPr b="0" lang="de-DE" sz="1100" spc="-1" strike="noStrike">
                <a:solidFill>
                  <a:srgbClr val="000000"/>
                </a:solidFill>
                <a:uFill>
                  <a:solidFill>
                    <a:srgbClr val="ffffff"/>
                  </a:solidFill>
                </a:uFill>
                <a:latin typeface="Tahoma"/>
                <a:ea typeface="DejaVu Sans"/>
              </a:rPr>
              <a:t>: mit einer Geschwindigkeit bis zu 6 km/h</a:t>
            </a:r>
            <a:endParaRPr b="0" lang="de-DE" sz="1800" spc="-1" strike="noStrike">
              <a:solidFill>
                <a:srgbClr val="000000"/>
              </a:solidFill>
              <a:uFill>
                <a:solidFill>
                  <a:srgbClr val="ffffff"/>
                </a:solidFill>
              </a:uFill>
              <a:latin typeface="Arial"/>
            </a:endParaRPr>
          </a:p>
        </p:txBody>
      </p:sp>
      <p:pic>
        <p:nvPicPr>
          <p:cNvPr id="179" name="" descr=""/>
          <p:cNvPicPr/>
          <p:nvPr/>
        </p:nvPicPr>
        <p:blipFill>
          <a:blip r:embed="rId1"/>
          <a:stretch/>
        </p:blipFill>
        <p:spPr>
          <a:xfrm>
            <a:off x="7659000" y="360000"/>
            <a:ext cx="1697760" cy="1690200"/>
          </a:xfrm>
          <a:prstGeom prst="rect">
            <a:avLst/>
          </a:prstGeom>
          <a:ln>
            <a:noFill/>
          </a:ln>
        </p:spPr>
      </p:pic>
    </p:spTree>
  </p:cSld>
  <p:timing>
    <p:tnLst>
      <p:par>
        <p:cTn id="293" dur="indefinite" restart="never" nodeType="tmRoot">
          <p:childTnLst>
            <p:seq>
              <p:cTn id="294" nodeType="mainSeq">
                <p:childTnLst>
                  <p:par>
                    <p:cTn id="295" fill="freeze">
                      <p:stCondLst>
                        <p:cond delay="indefinite"/>
                      </p:stCondLst>
                      <p:childTnLst>
                        <p:par>
                          <p:cTn id="296" fill="freeze">
                            <p:stCondLst>
                              <p:cond delay="0"/>
                            </p:stCondLst>
                            <p:childTnLst>
                              <p:par>
                                <p:cTn id="297" nodeType="clickEffect" fill="hold" presetClass="entr" presetID="5" presetSubtype="10">
                                  <p:stCondLst>
                                    <p:cond delay="0"/>
                                  </p:stCondLst>
                                  <p:childTnLst>
                                    <p:set>
                                      <p:cBhvr>
                                        <p:cTn id="298" dur="1" fill="hold">
                                          <p:stCondLst>
                                            <p:cond delay="0"/>
                                          </p:stCondLst>
                                        </p:cTn>
                                        <p:tgtEl>
                                          <p:spTgt spid="175">
                                            <p:txEl>
                                              <p:pRg st="0" end="10"/>
                                            </p:txEl>
                                          </p:spTgt>
                                        </p:tgtEl>
                                        <p:attrNameLst>
                                          <p:attrName>style.visibility</p:attrName>
                                        </p:attrNameLst>
                                      </p:cBhvr>
                                      <p:to>
                                        <p:strVal val="visible"/>
                                      </p:to>
                                    </p:set>
                                    <p:animEffect filter="checkerboard(across)" transition="in">
                                      <p:cBhvr additive="repl">
                                        <p:cTn id="299" dur="500"/>
                                        <p:tgtEl>
                                          <p:spTgt spid="175">
                                            <p:txEl>
                                              <p:pRg st="0" end="10"/>
                                            </p:txEl>
                                          </p:spTgt>
                                        </p:tgtEl>
                                      </p:cBhvr>
                                    </p:animEffect>
                                  </p:childTnLst>
                                </p:cTn>
                              </p:par>
                            </p:childTnLst>
                          </p:cTn>
                        </p:par>
                      </p:childTnLst>
                    </p:cTn>
                  </p:par>
                  <p:par>
                    <p:cTn id="300" fill="freeze">
                      <p:stCondLst>
                        <p:cond delay="indefinite"/>
                      </p:stCondLst>
                      <p:childTnLst>
                        <p:par>
                          <p:cTn id="301" fill="freeze">
                            <p:stCondLst>
                              <p:cond delay="0"/>
                            </p:stCondLst>
                            <p:childTnLst>
                              <p:par>
                                <p:cTn id="302" nodeType="clickEffect" fill="hold" presetClass="entr" presetID="10">
                                  <p:stCondLst>
                                    <p:cond delay="0"/>
                                  </p:stCondLst>
                                  <p:childTnLst>
                                    <p:set>
                                      <p:cBhvr>
                                        <p:cTn id="303" dur="1" fill="hold">
                                          <p:stCondLst>
                                            <p:cond delay="0"/>
                                          </p:stCondLst>
                                        </p:cTn>
                                        <p:tgtEl>
                                          <p:spTgt spid="179"/>
                                        </p:tgtEl>
                                        <p:attrNameLst>
                                          <p:attrName>style.visibility</p:attrName>
                                        </p:attrNameLst>
                                      </p:cBhvr>
                                      <p:to>
                                        <p:strVal val="visible"/>
                                      </p:to>
                                    </p:set>
                                    <p:animEffect filter="fade" transition="in">
                                      <p:cBhvr additive="repl">
                                        <p:cTn id="304" dur="2000"/>
                                        <p:tgtEl>
                                          <p:spTgt spid="179"/>
                                        </p:tgtEl>
                                      </p:cBhvr>
                                    </p:animEffect>
                                  </p:childTnLst>
                                </p:cTn>
                              </p:par>
                            </p:childTnLst>
                          </p:cTn>
                        </p:par>
                      </p:childTnLst>
                    </p:cTn>
                  </p:par>
                  <p:par>
                    <p:cTn id="305" fill="freeze">
                      <p:stCondLst>
                        <p:cond delay="indefinite"/>
                      </p:stCondLst>
                      <p:childTnLst>
                        <p:par>
                          <p:cTn id="306" fill="freeze">
                            <p:stCondLst>
                              <p:cond delay="0"/>
                            </p:stCondLst>
                            <p:childTnLst>
                              <p:par>
                                <p:cTn id="307" nodeType="clickEffect" fill="hold" presetClass="entr" presetID="8" presetSubtype="32">
                                  <p:stCondLst>
                                    <p:cond delay="0"/>
                                  </p:stCondLst>
                                  <p:childTnLst>
                                    <p:set>
                                      <p:cBhvr>
                                        <p:cTn id="308" dur="1" fill="hold">
                                          <p:stCondLst>
                                            <p:cond delay="0"/>
                                          </p:stCondLst>
                                        </p:cTn>
                                        <p:tgtEl>
                                          <p:spTgt spid="176"/>
                                        </p:tgtEl>
                                        <p:attrNameLst>
                                          <p:attrName>style.visibility</p:attrName>
                                        </p:attrNameLst>
                                      </p:cBhvr>
                                      <p:to>
                                        <p:strVal val="visible"/>
                                      </p:to>
                                    </p:set>
                                    <p:animEffect filter="diamond(out)" transition="in">
                                      <p:cBhvr additive="repl">
                                        <p:cTn id="309" dur="2000"/>
                                        <p:tgtEl>
                                          <p:spTgt spid="176"/>
                                        </p:tgtEl>
                                      </p:cBhvr>
                                    </p:animEffect>
                                  </p:childTnLst>
                                </p:cTn>
                              </p:par>
                            </p:childTnLst>
                          </p:cTn>
                        </p:par>
                      </p:childTnLst>
                    </p:cTn>
                  </p:par>
                  <p:par>
                    <p:cTn id="310" fill="freeze">
                      <p:stCondLst>
                        <p:cond delay="indefinite"/>
                      </p:stCondLst>
                      <p:childTnLst>
                        <p:par>
                          <p:cTn id="311" fill="freeze">
                            <p:stCondLst>
                              <p:cond delay="0"/>
                            </p:stCondLst>
                            <p:childTnLst>
                              <p:par>
                                <p:cTn id="312" nodeType="clickEffect" fill="hold" presetClass="entr" presetID="5" presetSubtype="10">
                                  <p:stCondLst>
                                    <p:cond delay="0"/>
                                  </p:stCondLst>
                                  <p:childTnLst>
                                    <p:set>
                                      <p:cBhvr>
                                        <p:cTn id="313" dur="1" fill="hold">
                                          <p:stCondLst>
                                            <p:cond delay="0"/>
                                          </p:stCondLst>
                                        </p:cTn>
                                        <p:tgtEl>
                                          <p:spTgt spid="177">
                                            <p:txEl>
                                              <p:pRg st="0" end="25"/>
                                            </p:txEl>
                                          </p:spTgt>
                                        </p:tgtEl>
                                        <p:attrNameLst>
                                          <p:attrName>style.visibility</p:attrName>
                                        </p:attrNameLst>
                                      </p:cBhvr>
                                      <p:to>
                                        <p:strVal val="visible"/>
                                      </p:to>
                                    </p:set>
                                    <p:animEffect filter="checkerboard(across)" transition="in">
                                      <p:cBhvr additive="repl">
                                        <p:cTn id="314" dur="500"/>
                                        <p:tgtEl>
                                          <p:spTgt spid="177">
                                            <p:txEl>
                                              <p:pRg st="0" end="25"/>
                                            </p:txEl>
                                          </p:spTgt>
                                        </p:tgtEl>
                                      </p:cBhvr>
                                    </p:animEffect>
                                  </p:childTnLst>
                                </p:cTn>
                              </p:par>
                            </p:childTnLst>
                          </p:cTn>
                        </p:par>
                      </p:childTnLst>
                    </p:cTn>
                  </p:par>
                  <p:par>
                    <p:cTn id="315" fill="freeze">
                      <p:stCondLst>
                        <p:cond delay="indefinite"/>
                      </p:stCondLst>
                      <p:childTnLst>
                        <p:par>
                          <p:cTn id="316" fill="freeze">
                            <p:stCondLst>
                              <p:cond delay="0"/>
                            </p:stCondLst>
                            <p:childTnLst>
                              <p:par>
                                <p:cTn id="317" nodeType="clickEffect" fill="hold" presetClass="entr" presetID="8" presetSubtype="32">
                                  <p:stCondLst>
                                    <p:cond delay="0"/>
                                  </p:stCondLst>
                                  <p:childTnLst>
                                    <p:set>
                                      <p:cBhvr>
                                        <p:cTn id="318" dur="1" fill="hold">
                                          <p:stCondLst>
                                            <p:cond delay="0"/>
                                          </p:stCondLst>
                                        </p:cTn>
                                        <p:tgtEl>
                                          <p:spTgt spid="178"/>
                                        </p:tgtEl>
                                        <p:attrNameLst>
                                          <p:attrName>style.visibility</p:attrName>
                                        </p:attrNameLst>
                                      </p:cBhvr>
                                      <p:to>
                                        <p:strVal val="visible"/>
                                      </p:to>
                                    </p:set>
                                    <p:animEffect filter="diamond(out)" transition="in">
                                      <p:cBhvr additive="repl">
                                        <p:cTn id="319" dur="2000"/>
                                        <p:tgtEl>
                                          <p:spTgt spid="1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2450520" y="520920"/>
            <a:ext cx="4709880" cy="642240"/>
          </a:xfrm>
          <a:prstGeom prst="rect">
            <a:avLst/>
          </a:prstGeom>
          <a:gradFill>
            <a:gsLst>
              <a:gs pos="0">
                <a:srgbClr val="660066"/>
              </a:gs>
              <a:gs pos="100000">
                <a:srgbClr val="ff8080"/>
              </a:gs>
            </a:gsLst>
            <a:lin ang="2700000"/>
          </a:gradFill>
          <a:ln>
            <a:noFill/>
          </a:ln>
        </p:spPr>
        <p:style>
          <a:lnRef idx="0"/>
          <a:fillRef idx="0"/>
          <a:effectRef idx="0"/>
          <a:fontRef idx="minor"/>
        </p:style>
        <p:txBody>
          <a:bodyPr lIns="90000" rIns="90000" tIns="45000" bIns="45000" anchor="ctr"/>
          <a:p>
            <a:pPr algn="ctr">
              <a:lnSpc>
                <a:spcPct val="100000"/>
              </a:lnSpc>
            </a:pPr>
            <a:r>
              <a:rPr b="1" lang="de-DE" sz="1500" spc="-1" strike="noStrike">
                <a:solidFill>
                  <a:srgbClr val="000000"/>
                </a:solidFill>
                <a:uFill>
                  <a:solidFill>
                    <a:srgbClr val="ffffff"/>
                  </a:solidFill>
                </a:uFill>
                <a:latin typeface="Arial"/>
                <a:ea typeface="DejaVu Sans"/>
              </a:rPr>
              <a:t>FAHRZEUGEN DER ELEKTROMOBILITÄT</a:t>
            </a:r>
            <a:endParaRPr b="0" lang="de-DE" sz="1800" spc="-1" strike="noStrike">
              <a:solidFill>
                <a:srgbClr val="000000"/>
              </a:solidFill>
              <a:uFill>
                <a:solidFill>
                  <a:srgbClr val="ffffff"/>
                </a:solidFill>
              </a:uFill>
              <a:latin typeface="Arial"/>
            </a:endParaRPr>
          </a:p>
        </p:txBody>
      </p:sp>
      <p:sp>
        <p:nvSpPr>
          <p:cNvPr id="181" name="CustomShape 2"/>
          <p:cNvSpPr/>
          <p:nvPr/>
        </p:nvSpPr>
        <p:spPr>
          <a:xfrm>
            <a:off x="1008000" y="1584000"/>
            <a:ext cx="7629480" cy="4173480"/>
          </a:xfrm>
          <a:prstGeom prst="horizontalScroll">
            <a:avLst>
              <a:gd name="adj" fmla="val 2700"/>
            </a:avLst>
          </a:prstGeom>
          <a:gradFill>
            <a:gsLst>
              <a:gs pos="0">
                <a:srgbClr val="c1e0ff"/>
              </a:gs>
              <a:gs pos="100000">
                <a:srgbClr val="7a8da1"/>
              </a:gs>
            </a:gsLst>
            <a:lin ang="5400000"/>
          </a:gradFill>
          <a:ln w="9360">
            <a:solidFill>
              <a:srgbClr val="000000"/>
            </a:solidFill>
            <a:miter/>
          </a:ln>
        </p:spPr>
        <p:style>
          <a:lnRef idx="0"/>
          <a:fillRef idx="0"/>
          <a:effectRef idx="0"/>
          <a:fontRef idx="minor"/>
        </p:style>
        <p:txBody>
          <a:bodyPr wrap="none" lIns="90000" rIns="90000" tIns="46800" bIns="46800" anchor="ctr"/>
          <a:p>
            <a:pPr algn="just">
              <a:lnSpc>
                <a:spcPct val="100000"/>
              </a:lnSpc>
            </a:pPr>
            <a:r>
              <a:rPr b="1" i="1" lang="de-DE" sz="1400" spc="-1" strike="noStrike">
                <a:solidFill>
                  <a:srgbClr val="000000"/>
                </a:solidFill>
                <a:uFill>
                  <a:solidFill>
                    <a:srgbClr val="ffffff"/>
                  </a:solidFill>
                </a:uFill>
                <a:latin typeface="Tahoma"/>
                <a:ea typeface="DejaVu Sans"/>
              </a:rPr>
              <a:t>ÜBERTRETUNG UND VERWALTUNGSSTRAFE</a:t>
            </a:r>
            <a:endParaRPr b="0" lang="de-DE" sz="1800" spc="-1" strike="noStrike">
              <a:solidFill>
                <a:srgbClr val="000000"/>
              </a:solidFill>
              <a:uFill>
                <a:solidFill>
                  <a:srgbClr val="ffffff"/>
                </a:solidFill>
              </a:uFill>
              <a:latin typeface="Arial"/>
            </a:endParaRPr>
          </a:p>
          <a:p>
            <a:pPr algn="just">
              <a:lnSpc>
                <a:spcPct val="100000"/>
              </a:lnSpc>
            </a:pPr>
            <a:r>
              <a:rPr b="1" i="1" lang="de-DE" sz="1400" spc="-1" strike="noStrike">
                <a:solidFill>
                  <a:srgbClr val="000000"/>
                </a:solidFill>
                <a:uFill>
                  <a:solidFill>
                    <a:srgbClr val="ffffff"/>
                  </a:solidFill>
                </a:uFill>
                <a:latin typeface="Tahoma"/>
                <a:ea typeface="DejaVu Sans"/>
              </a:rPr>
              <a:t>Art. 190, Abs. 8 + 10 St.V.O.</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Im Rahmen der Experimentierphase ist das Fahren der Fahrzeugen der Elektro-Mobilität unter den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Bedingungen erlaubt, die in den Vorschriften des Dekrets des Infrastruktur- und Trasportministeriums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vom 04.06.2019, n. 229 enthalten sind. Werden diese Vorschriften nicht eingehalten, so werden die vom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Art. 190, Abs. 10 der St.V.O. vorgeschriebene Strafen verhängt (Strafrahmen von 26,00 bis 102,00 Euro).</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Außerhalb der Experimentierphase und außerhalb der ausgewiesenen Zonen ist das Fahren mit diesen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Fortbewegungsmitteln verboten. Der Verstoß wird laut Art. 190, Abs. 10 St.V.O. mit einer Verwaltungsstrafe</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zwischen 26,00 und 102,00 Euro geahndet.</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 </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p:txBody>
      </p:sp>
    </p:spTree>
  </p:cSld>
  <p:timing>
    <p:tnLst>
      <p:par>
        <p:cTn id="320" dur="indefinite" restart="never" nodeType="tmRoot">
          <p:childTnLst>
            <p:seq>
              <p:cTn id="321" nodeType="mainSeq">
                <p:childTnLst>
                  <p:par>
                    <p:cTn id="322" fill="freeze">
                      <p:stCondLst>
                        <p:cond delay="indefinite"/>
                      </p:stCondLst>
                      <p:childTnLst>
                        <p:par>
                          <p:cTn id="323" fill="freeze">
                            <p:stCondLst>
                              <p:cond delay="0"/>
                            </p:stCondLst>
                            <p:childTnLst>
                              <p:par>
                                <p:cTn id="324" nodeType="clickEffect" fill="hold" presetClass="entr" presetID="18" presetSubtype="12">
                                  <p:stCondLst>
                                    <p:cond delay="0"/>
                                  </p:stCondLst>
                                  <p:childTnLst>
                                    <p:set>
                                      <p:cBhvr>
                                        <p:cTn id="325" dur="1" fill="hold">
                                          <p:stCondLst>
                                            <p:cond delay="0"/>
                                          </p:stCondLst>
                                        </p:cTn>
                                        <p:tgtEl>
                                          <p:spTgt spid="180"/>
                                        </p:tgtEl>
                                        <p:attrNameLst>
                                          <p:attrName>style.visibility</p:attrName>
                                        </p:attrNameLst>
                                      </p:cBhvr>
                                      <p:to>
                                        <p:strVal val="visible"/>
                                      </p:to>
                                    </p:set>
                                    <p:animEffect filter="strips(downLeft)" transition="in">
                                      <p:cBhvr additive="repl">
                                        <p:cTn id="326" dur="500"/>
                                        <p:tgtEl>
                                          <p:spTgt spid="180"/>
                                        </p:tgtEl>
                                      </p:cBhvr>
                                    </p:animEffect>
                                  </p:childTnLst>
                                </p:cTn>
                              </p:par>
                            </p:childTnLst>
                          </p:cTn>
                        </p:par>
                      </p:childTnLst>
                    </p:cTn>
                  </p:par>
                  <p:par>
                    <p:cTn id="327" fill="freeze">
                      <p:stCondLst>
                        <p:cond delay="indefinite"/>
                      </p:stCondLst>
                      <p:childTnLst>
                        <p:par>
                          <p:cTn id="328" fill="freeze">
                            <p:stCondLst>
                              <p:cond delay="0"/>
                            </p:stCondLst>
                            <p:childTnLst>
                              <p:par>
                                <p:cTn id="329" nodeType="clickEffect" fill="hold" presetClass="entr" presetID="16" presetSubtype="37">
                                  <p:stCondLst>
                                    <p:cond delay="0"/>
                                  </p:stCondLst>
                                  <p:childTnLst>
                                    <p:set>
                                      <p:cBhvr>
                                        <p:cTn id="330" dur="1" fill="hold">
                                          <p:stCondLst>
                                            <p:cond delay="0"/>
                                          </p:stCondLst>
                                        </p:cTn>
                                        <p:tgtEl>
                                          <p:spTgt spid="181"/>
                                        </p:tgtEl>
                                        <p:attrNameLst>
                                          <p:attrName>style.visibility</p:attrName>
                                        </p:attrNameLst>
                                      </p:cBhvr>
                                      <p:to>
                                        <p:strVal val="visible"/>
                                      </p:to>
                                    </p:set>
                                    <p:animEffect filter="barn(outVertical)" transition="in">
                                      <p:cBhvr additive="repl">
                                        <p:cTn id="331" dur="500"/>
                                        <p:tgtEl>
                                          <p:spTgt spid="1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2840040" y="682200"/>
            <a:ext cx="3682080" cy="407160"/>
          </a:xfrm>
          <a:prstGeom prst="rect">
            <a:avLst/>
          </a:prstGeom>
          <a:noFill/>
          <a:ln>
            <a:noFill/>
          </a:ln>
        </p:spPr>
        <p:style>
          <a:lnRef idx="0"/>
          <a:fillRef idx="0"/>
          <a:effectRef idx="0"/>
          <a:fontRef idx="minor"/>
        </p:style>
        <p:txBody>
          <a:bodyPr lIns="90000" rIns="90000" tIns="45000" bIns="45000"/>
          <a:p>
            <a:pPr algn="ctr">
              <a:lnSpc>
                <a:spcPct val="100000"/>
              </a:lnSpc>
            </a:pPr>
            <a:r>
              <a:rPr b="1" lang="de-DE" sz="2020" spc="-1" strike="noStrike">
                <a:solidFill>
                  <a:srgbClr val="000000"/>
                </a:solidFill>
                <a:uFill>
                  <a:solidFill>
                    <a:srgbClr val="ffffff"/>
                  </a:solidFill>
                </a:uFill>
                <a:latin typeface="Tahoma"/>
                <a:ea typeface="DejaVu Sans"/>
              </a:rPr>
              <a:t>ELEKTRO-ROLLER</a:t>
            </a:r>
            <a:endParaRPr b="0" lang="de-DE" sz="1800" spc="-1" strike="noStrike">
              <a:solidFill>
                <a:srgbClr val="000000"/>
              </a:solidFill>
              <a:uFill>
                <a:solidFill>
                  <a:srgbClr val="ffffff"/>
                </a:solidFill>
              </a:uFill>
              <a:latin typeface="Arial"/>
            </a:endParaRPr>
          </a:p>
        </p:txBody>
      </p:sp>
      <p:sp>
        <p:nvSpPr>
          <p:cNvPr id="183" name="CustomShape 2"/>
          <p:cNvSpPr/>
          <p:nvPr/>
        </p:nvSpPr>
        <p:spPr>
          <a:xfrm>
            <a:off x="481320" y="1584000"/>
            <a:ext cx="8713440" cy="2949480"/>
          </a:xfrm>
          <a:prstGeom prst="rect">
            <a:avLst/>
          </a:prstGeom>
          <a:solidFill>
            <a:srgbClr val="ffcc99"/>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Definition</a:t>
            </a:r>
            <a:r>
              <a:rPr b="0" lang="de-DE" sz="1100" spc="-1" strike="noStrike">
                <a:solidFill>
                  <a:srgbClr val="000000"/>
                </a:solidFill>
                <a:uFill>
                  <a:solidFill>
                    <a:srgbClr val="ffffff"/>
                  </a:solidFill>
                </a:uFill>
                <a:latin typeface="Tahoma"/>
                <a:ea typeface="DejaVu Sans"/>
              </a:rPr>
              <a:t>: Zweirädriges Fortbewegungsmittel mit Lenkstange </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Maximalkraft des Elektromotors</a:t>
            </a:r>
            <a:r>
              <a:rPr b="0" lang="de-DE" sz="1100" spc="-1" strike="noStrike">
                <a:solidFill>
                  <a:srgbClr val="000000"/>
                </a:solidFill>
                <a:uFill>
                  <a:solidFill>
                    <a:srgbClr val="ffffff"/>
                  </a:solidFill>
                </a:uFill>
                <a:latin typeface="Tahoma"/>
                <a:ea typeface="DejaVu Sans"/>
              </a:rPr>
              <a:t>: 0,50 Watt und Geschwindigkeit von maximal 25 km/h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Geschwindigkeitsregler</a:t>
            </a:r>
            <a:r>
              <a:rPr b="0" lang="de-DE" sz="1100" spc="-1" strike="noStrike">
                <a:solidFill>
                  <a:srgbClr val="000000"/>
                </a:solidFill>
                <a:uFill>
                  <a:solidFill>
                    <a:srgbClr val="ffffff"/>
                  </a:solidFill>
                </a:uFill>
                <a:latin typeface="Tahoma"/>
                <a:ea typeface="DejaVu Sans"/>
              </a:rPr>
              <a:t>: obligatorisch bei 25 km/h, wenn das Fahrzeug die Geschwindigkeit von 20 km/h überschreitet; obligatorisch</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bei </a:t>
            </a:r>
            <a:r>
              <a:rPr b="1" lang="de-DE" sz="1100" spc="-1" strike="noStrike">
                <a:solidFill>
                  <a:srgbClr val="000000"/>
                </a:solidFill>
                <a:uFill>
                  <a:solidFill>
                    <a:srgbClr val="ffffff"/>
                  </a:solidFill>
                </a:uFill>
                <a:latin typeface="Tahoma"/>
                <a:ea typeface="DejaVu Sans"/>
              </a:rPr>
              <a:t>6 km/h</a:t>
            </a:r>
            <a:r>
              <a:rPr b="0" lang="de-DE" sz="1100" spc="-1" strike="noStrike">
                <a:solidFill>
                  <a:srgbClr val="000000"/>
                </a:solidFill>
                <a:uFill>
                  <a:solidFill>
                    <a:srgbClr val="ffffff"/>
                  </a:solidFill>
                </a:uFill>
                <a:latin typeface="Tahoma"/>
                <a:ea typeface="DejaVu Sans"/>
              </a:rPr>
              <a:t> in der </a:t>
            </a:r>
            <a:r>
              <a:rPr b="1" lang="de-DE" sz="1100" spc="-1" strike="noStrike">
                <a:solidFill>
                  <a:srgbClr val="000000"/>
                </a:solidFill>
                <a:uFill>
                  <a:solidFill>
                    <a:srgbClr val="ffffff"/>
                  </a:solidFill>
                </a:uFill>
                <a:latin typeface="Tahoma"/>
                <a:ea typeface="DejaVu Sans"/>
              </a:rPr>
              <a:t>Fußgängerzone</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Akustische Vorrichtung</a:t>
            </a:r>
            <a:r>
              <a:rPr b="0" lang="de-DE" sz="1100" spc="-1" strike="noStrike">
                <a:solidFill>
                  <a:srgbClr val="000000"/>
                </a:solidFill>
                <a:uFill>
                  <a:solidFill>
                    <a:srgbClr val="ffffff"/>
                  </a:solidFill>
                </a:uFill>
                <a:latin typeface="Tahoma"/>
                <a:ea typeface="DejaVu Sans"/>
              </a:rPr>
              <a:t>: obligatorisch</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Rückstrahlende Westen / Träger</a:t>
            </a:r>
            <a:r>
              <a:rPr b="0" lang="de-DE" sz="1100" spc="-1" strike="noStrike">
                <a:solidFill>
                  <a:srgbClr val="000000"/>
                </a:solidFill>
                <a:uFill>
                  <a:solidFill>
                    <a:srgbClr val="ffffff"/>
                  </a:solidFill>
                </a:uFill>
                <a:latin typeface="Tahoma"/>
                <a:ea typeface="DejaVu Sans"/>
              </a:rPr>
              <a:t>: außerhalb der geschlossenen Ortschaft (oder in Tunnels) muss der Lenker in den Nachtstunden </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eine rückstrahlende Weste oder rückstrahlende Träger tragen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Beleuchtung und Rückstrahler</a:t>
            </a:r>
            <a:r>
              <a:rPr b="0" lang="de-DE" sz="1100" spc="-1" strike="noStrike">
                <a:solidFill>
                  <a:srgbClr val="000000"/>
                </a:solidFill>
                <a:uFill>
                  <a:solidFill>
                    <a:srgbClr val="ffffff"/>
                  </a:solidFill>
                </a:uFill>
                <a:latin typeface="Tahoma"/>
                <a:ea typeface="DejaVu Sans"/>
              </a:rPr>
              <a:t>: vorne ein weißes oder gelbes  Licht, hinten ein rotes Licht und ein roter Rückstrahler</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Versicherungsschutz</a:t>
            </a:r>
            <a:r>
              <a:rPr b="0" lang="de-DE" sz="1100" spc="-1" strike="noStrike">
                <a:solidFill>
                  <a:srgbClr val="000000"/>
                </a:solidFill>
                <a:uFill>
                  <a:solidFill>
                    <a:srgbClr val="ffffff"/>
                  </a:solidFill>
                </a:uFill>
                <a:latin typeface="Tahoma"/>
                <a:ea typeface="DejaVu Sans"/>
              </a:rPr>
              <a:t>: obligatorisch bei Vermietung, die von der Gemeinde angeboten bzw. mittels Dritte angeboten wird</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Mindestalter</a:t>
            </a:r>
            <a:r>
              <a:rPr b="0" lang="de-DE" sz="1100" spc="-1" strike="noStrike">
                <a:solidFill>
                  <a:srgbClr val="000000"/>
                </a:solidFill>
                <a:uFill>
                  <a:solidFill>
                    <a:srgbClr val="ffffff"/>
                  </a:solidFill>
                </a:uFill>
                <a:latin typeface="Tahoma"/>
                <a:ea typeface="DejaVu Sans"/>
              </a:rPr>
              <a:t>: 14 Jahren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Führerschein</a:t>
            </a:r>
            <a:r>
              <a:rPr b="0" lang="de-DE" sz="1100" spc="-1" strike="noStrike">
                <a:solidFill>
                  <a:srgbClr val="000000"/>
                </a:solidFill>
                <a:uFill>
                  <a:solidFill>
                    <a:srgbClr val="ffffff"/>
                  </a:solidFill>
                </a:uFill>
                <a:latin typeface="Tahoma"/>
                <a:ea typeface="DejaVu Sans"/>
              </a:rPr>
              <a:t>: nicht vorgesehen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Weitere Vorschriften</a:t>
            </a:r>
            <a:r>
              <a:rPr b="0" lang="de-DE" sz="1100" spc="-1" strike="noStrike">
                <a:solidFill>
                  <a:srgbClr val="000000"/>
                </a:solidFill>
                <a:uFill>
                  <a:solidFill>
                    <a:srgbClr val="ffffff"/>
                  </a:solidFill>
                </a:uFill>
                <a:latin typeface="Tahoma"/>
                <a:ea typeface="DejaVu Sans"/>
              </a:rPr>
              <a:t>: die Minderjährigen müssen einen Schutzhelm tragen (Der Schutzhelm muß geeignet aber amtlich nicht </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zugelassen sein)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Typologie und Eigenschaften</a:t>
            </a:r>
            <a:r>
              <a:rPr b="0" lang="de-DE" sz="1100" spc="-1" strike="noStrike">
                <a:solidFill>
                  <a:srgbClr val="000000"/>
                </a:solidFill>
                <a:uFill>
                  <a:solidFill>
                    <a:srgbClr val="ffffff"/>
                  </a:solidFill>
                </a:uFill>
                <a:latin typeface="Tahoma"/>
                <a:ea typeface="DejaVu Sans"/>
              </a:rPr>
              <a:t>: die Fortbewegungsmittel müssen die in der Richtlinie 2006/42/CE vorgesehene CE-Kennzeichnung</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tragen</a:t>
            </a:r>
            <a:endParaRPr b="0" lang="de-DE" sz="1800" spc="-1" strike="noStrike">
              <a:solidFill>
                <a:srgbClr val="000000"/>
              </a:solidFill>
              <a:uFill>
                <a:solidFill>
                  <a:srgbClr val="ffffff"/>
                </a:solidFill>
              </a:uFill>
              <a:latin typeface="Arial"/>
            </a:endParaRPr>
          </a:p>
        </p:txBody>
      </p:sp>
      <p:sp>
        <p:nvSpPr>
          <p:cNvPr id="184" name="CustomShape 3"/>
          <p:cNvSpPr/>
          <p:nvPr/>
        </p:nvSpPr>
        <p:spPr>
          <a:xfrm>
            <a:off x="504000" y="4588920"/>
            <a:ext cx="3682080" cy="304560"/>
          </a:xfrm>
          <a:prstGeom prst="rect">
            <a:avLst/>
          </a:prstGeom>
          <a:noFill/>
          <a:ln>
            <a:noFill/>
          </a:ln>
        </p:spPr>
        <p:style>
          <a:lnRef idx="0"/>
          <a:fillRef idx="0"/>
          <a:effectRef idx="0"/>
          <a:fontRef idx="minor"/>
        </p:style>
        <p:txBody>
          <a:bodyPr lIns="90000" rIns="90000" tIns="45000" bIns="45000"/>
          <a:p>
            <a:r>
              <a:rPr b="1" lang="de-DE" sz="1200" spc="-1" strike="noStrike">
                <a:solidFill>
                  <a:srgbClr val="000000"/>
                </a:solidFill>
                <a:uFill>
                  <a:solidFill>
                    <a:srgbClr val="ffffff"/>
                  </a:solidFill>
                </a:uFill>
                <a:latin typeface="Tahoma"/>
                <a:ea typeface="DejaVu Sans"/>
              </a:rPr>
              <a:t>Zulässige Verkehrszonen:</a:t>
            </a:r>
            <a:endParaRPr b="0" lang="de-DE" sz="1800" spc="-1" strike="noStrike">
              <a:solidFill>
                <a:srgbClr val="000000"/>
              </a:solidFill>
              <a:uFill>
                <a:solidFill>
                  <a:srgbClr val="ffffff"/>
                </a:solidFill>
              </a:uFill>
              <a:latin typeface="Arial"/>
            </a:endParaRPr>
          </a:p>
        </p:txBody>
      </p:sp>
      <p:sp>
        <p:nvSpPr>
          <p:cNvPr id="185" name="CustomShape 4"/>
          <p:cNvSpPr/>
          <p:nvPr/>
        </p:nvSpPr>
        <p:spPr>
          <a:xfrm>
            <a:off x="499680" y="4968000"/>
            <a:ext cx="8713440" cy="739800"/>
          </a:xfrm>
          <a:prstGeom prst="rect">
            <a:avLst/>
          </a:prstGeom>
          <a:solidFill>
            <a:srgbClr val="ffcc99"/>
          </a:solidFill>
          <a:ln w="9360">
            <a:solidFill>
              <a:srgbClr val="000000"/>
            </a:solidFill>
            <a:miter/>
          </a:ln>
        </p:spPr>
        <p:style>
          <a:lnRef idx="0"/>
          <a:fillRef idx="0"/>
          <a:effectRef idx="0"/>
          <a:fontRef idx="minor"/>
        </p:style>
        <p:txBody>
          <a:bodyPr wrap="none" lIns="90000" rIns="90000" tIns="46800" bIns="46800"/>
          <a:p>
            <a:pPr marL="216000" indent="-213120" algn="just">
              <a:lnSpc>
                <a:spcPct val="100000"/>
              </a:lnSpc>
              <a:spcBef>
                <a:spcPts val="283"/>
              </a:spcBef>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Innerstädtische Straße</a:t>
            </a:r>
            <a:r>
              <a:rPr b="0" lang="de-DE" sz="1100" spc="-1" strike="noStrike">
                <a:solidFill>
                  <a:srgbClr val="000000"/>
                </a:solidFill>
                <a:uFill>
                  <a:solidFill>
                    <a:srgbClr val="ffffff"/>
                  </a:solidFill>
                </a:uFill>
                <a:latin typeface="Tahoma"/>
                <a:ea typeface="DejaVu Sans"/>
              </a:rPr>
              <a:t>: mit einer Geschwindigkeit bis zu 50 km/h (wo der Fahrradverkehr zulässig ist)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Außerstädtische Straße</a:t>
            </a:r>
            <a:r>
              <a:rPr b="0" lang="de-DE" sz="1100" spc="-1" strike="noStrike">
                <a:solidFill>
                  <a:srgbClr val="000000"/>
                </a:solidFill>
                <a:uFill>
                  <a:solidFill>
                    <a:srgbClr val="ffffff"/>
                  </a:solidFill>
                </a:uFill>
                <a:latin typeface="Tahoma"/>
                <a:ea typeface="DejaVu Sans"/>
              </a:rPr>
              <a:t>: nur wenn einen Fahrradweg besteht, ausschließlich auf dem Fahrradweg </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Fußgängerzone</a:t>
            </a:r>
            <a:r>
              <a:rPr b="0" lang="de-DE" sz="1100" spc="-1" strike="noStrike">
                <a:solidFill>
                  <a:srgbClr val="000000"/>
                </a:solidFill>
                <a:uFill>
                  <a:solidFill>
                    <a:srgbClr val="ffffff"/>
                  </a:solidFill>
                </a:uFill>
                <a:latin typeface="Tahoma"/>
                <a:ea typeface="DejaVu Sans"/>
              </a:rPr>
              <a:t>: mit einer Geschwindigkeit bis zu 6 km/h (wo der Fahrradverkehr zulässig ist)</a:t>
            </a:r>
            <a:endParaRPr b="0" lang="de-DE" sz="1800" spc="-1" strike="noStrike">
              <a:solidFill>
                <a:srgbClr val="000000"/>
              </a:solidFill>
              <a:uFill>
                <a:solidFill>
                  <a:srgbClr val="ffffff"/>
                </a:solidFill>
              </a:uFill>
              <a:latin typeface="Arial"/>
            </a:endParaRPr>
          </a:p>
        </p:txBody>
      </p:sp>
      <p:pic>
        <p:nvPicPr>
          <p:cNvPr id="186" name="" descr=""/>
          <p:cNvPicPr/>
          <p:nvPr/>
        </p:nvPicPr>
        <p:blipFill>
          <a:blip r:embed="rId1"/>
          <a:stretch/>
        </p:blipFill>
        <p:spPr>
          <a:xfrm>
            <a:off x="7375680" y="360000"/>
            <a:ext cx="1981440" cy="1770840"/>
          </a:xfrm>
          <a:prstGeom prst="rect">
            <a:avLst/>
          </a:prstGeom>
          <a:ln>
            <a:noFill/>
          </a:ln>
        </p:spPr>
      </p:pic>
    </p:spTree>
  </p:cSld>
  <p:timing>
    <p:tnLst>
      <p:par>
        <p:cTn id="332" dur="indefinite" restart="never" nodeType="tmRoot">
          <p:childTnLst>
            <p:seq>
              <p:cTn id="333" nodeType="mainSeq">
                <p:childTnLst>
                  <p:par>
                    <p:cTn id="334" fill="freeze">
                      <p:stCondLst>
                        <p:cond delay="indefinite"/>
                      </p:stCondLst>
                      <p:childTnLst>
                        <p:par>
                          <p:cTn id="335" fill="freeze">
                            <p:stCondLst>
                              <p:cond delay="0"/>
                            </p:stCondLst>
                            <p:childTnLst>
                              <p:par>
                                <p:cTn id="336" nodeType="clickEffect" fill="hold" presetClass="entr" presetID="5" presetSubtype="10">
                                  <p:stCondLst>
                                    <p:cond delay="0"/>
                                  </p:stCondLst>
                                  <p:childTnLst>
                                    <p:set>
                                      <p:cBhvr>
                                        <p:cTn id="337" dur="1" fill="hold">
                                          <p:stCondLst>
                                            <p:cond delay="0"/>
                                          </p:stCondLst>
                                        </p:cTn>
                                        <p:tgtEl>
                                          <p:spTgt spid="182">
                                            <p:txEl>
                                              <p:pRg st="0" end="15"/>
                                            </p:txEl>
                                          </p:spTgt>
                                        </p:tgtEl>
                                        <p:attrNameLst>
                                          <p:attrName>style.visibility</p:attrName>
                                        </p:attrNameLst>
                                      </p:cBhvr>
                                      <p:to>
                                        <p:strVal val="visible"/>
                                      </p:to>
                                    </p:set>
                                    <p:animEffect filter="checkerboard(across)" transition="in">
                                      <p:cBhvr additive="repl">
                                        <p:cTn id="338" dur="500"/>
                                        <p:tgtEl>
                                          <p:spTgt spid="182">
                                            <p:txEl>
                                              <p:pRg st="0" end="15"/>
                                            </p:txEl>
                                          </p:spTgt>
                                        </p:tgtEl>
                                      </p:cBhvr>
                                    </p:animEffect>
                                  </p:childTnLst>
                                </p:cTn>
                              </p:par>
                            </p:childTnLst>
                          </p:cTn>
                        </p:par>
                      </p:childTnLst>
                    </p:cTn>
                  </p:par>
                  <p:par>
                    <p:cTn id="339" fill="freeze">
                      <p:stCondLst>
                        <p:cond delay="indefinite"/>
                      </p:stCondLst>
                      <p:childTnLst>
                        <p:par>
                          <p:cTn id="340" fill="freeze">
                            <p:stCondLst>
                              <p:cond delay="0"/>
                            </p:stCondLst>
                            <p:childTnLst>
                              <p:par>
                                <p:cTn id="341" nodeType="clickEffect" fill="hold" presetClass="entr" presetID="10">
                                  <p:stCondLst>
                                    <p:cond delay="0"/>
                                  </p:stCondLst>
                                  <p:childTnLst>
                                    <p:set>
                                      <p:cBhvr>
                                        <p:cTn id="342" dur="1" fill="hold">
                                          <p:stCondLst>
                                            <p:cond delay="0"/>
                                          </p:stCondLst>
                                        </p:cTn>
                                        <p:tgtEl>
                                          <p:spTgt spid="186"/>
                                        </p:tgtEl>
                                        <p:attrNameLst>
                                          <p:attrName>style.visibility</p:attrName>
                                        </p:attrNameLst>
                                      </p:cBhvr>
                                      <p:to>
                                        <p:strVal val="visible"/>
                                      </p:to>
                                    </p:set>
                                    <p:animEffect filter="fade" transition="in">
                                      <p:cBhvr additive="repl">
                                        <p:cTn id="343" dur="2000"/>
                                        <p:tgtEl>
                                          <p:spTgt spid="186"/>
                                        </p:tgtEl>
                                      </p:cBhvr>
                                    </p:animEffect>
                                  </p:childTnLst>
                                </p:cTn>
                              </p:par>
                            </p:childTnLst>
                          </p:cTn>
                        </p:par>
                      </p:childTnLst>
                    </p:cTn>
                  </p:par>
                  <p:par>
                    <p:cTn id="344" fill="freeze">
                      <p:stCondLst>
                        <p:cond delay="indefinite"/>
                      </p:stCondLst>
                      <p:childTnLst>
                        <p:par>
                          <p:cTn id="345" fill="freeze">
                            <p:stCondLst>
                              <p:cond delay="0"/>
                            </p:stCondLst>
                            <p:childTnLst>
                              <p:par>
                                <p:cTn id="346" nodeType="clickEffect" fill="hold" presetClass="entr" presetID="8" presetSubtype="32">
                                  <p:stCondLst>
                                    <p:cond delay="0"/>
                                  </p:stCondLst>
                                  <p:childTnLst>
                                    <p:set>
                                      <p:cBhvr>
                                        <p:cTn id="347" dur="1" fill="hold">
                                          <p:stCondLst>
                                            <p:cond delay="0"/>
                                          </p:stCondLst>
                                        </p:cTn>
                                        <p:tgtEl>
                                          <p:spTgt spid="183"/>
                                        </p:tgtEl>
                                        <p:attrNameLst>
                                          <p:attrName>style.visibility</p:attrName>
                                        </p:attrNameLst>
                                      </p:cBhvr>
                                      <p:to>
                                        <p:strVal val="visible"/>
                                      </p:to>
                                    </p:set>
                                    <p:animEffect filter="diamond(out)" transition="in">
                                      <p:cBhvr additive="repl">
                                        <p:cTn id="348" dur="2000"/>
                                        <p:tgtEl>
                                          <p:spTgt spid="183"/>
                                        </p:tgtEl>
                                      </p:cBhvr>
                                    </p:animEffect>
                                  </p:childTnLst>
                                </p:cTn>
                              </p:par>
                            </p:childTnLst>
                          </p:cTn>
                        </p:par>
                      </p:childTnLst>
                    </p:cTn>
                  </p:par>
                  <p:par>
                    <p:cTn id="349" fill="freeze">
                      <p:stCondLst>
                        <p:cond delay="indefinite"/>
                      </p:stCondLst>
                      <p:childTnLst>
                        <p:par>
                          <p:cTn id="350" fill="freeze">
                            <p:stCondLst>
                              <p:cond delay="0"/>
                            </p:stCondLst>
                            <p:childTnLst>
                              <p:par>
                                <p:cTn id="351" nodeType="clickEffect" fill="hold" presetClass="entr" presetID="5" presetSubtype="10">
                                  <p:stCondLst>
                                    <p:cond delay="0"/>
                                  </p:stCondLst>
                                  <p:childTnLst>
                                    <p:set>
                                      <p:cBhvr>
                                        <p:cTn id="352" dur="1" fill="hold">
                                          <p:stCondLst>
                                            <p:cond delay="0"/>
                                          </p:stCondLst>
                                        </p:cTn>
                                        <p:tgtEl>
                                          <p:spTgt spid="184">
                                            <p:txEl>
                                              <p:pRg st="0" end="25"/>
                                            </p:txEl>
                                          </p:spTgt>
                                        </p:tgtEl>
                                        <p:attrNameLst>
                                          <p:attrName>style.visibility</p:attrName>
                                        </p:attrNameLst>
                                      </p:cBhvr>
                                      <p:to>
                                        <p:strVal val="visible"/>
                                      </p:to>
                                    </p:set>
                                    <p:animEffect filter="checkerboard(across)" transition="in">
                                      <p:cBhvr additive="repl">
                                        <p:cTn id="353" dur="500"/>
                                        <p:tgtEl>
                                          <p:spTgt spid="184">
                                            <p:txEl>
                                              <p:pRg st="0" end="25"/>
                                            </p:txEl>
                                          </p:spTgt>
                                        </p:tgtEl>
                                      </p:cBhvr>
                                    </p:animEffect>
                                  </p:childTnLst>
                                </p:cTn>
                              </p:par>
                            </p:childTnLst>
                          </p:cTn>
                        </p:par>
                      </p:childTnLst>
                    </p:cTn>
                  </p:par>
                  <p:par>
                    <p:cTn id="354" fill="freeze">
                      <p:stCondLst>
                        <p:cond delay="indefinite"/>
                      </p:stCondLst>
                      <p:childTnLst>
                        <p:par>
                          <p:cTn id="355" fill="freeze">
                            <p:stCondLst>
                              <p:cond delay="0"/>
                            </p:stCondLst>
                            <p:childTnLst>
                              <p:par>
                                <p:cTn id="356" nodeType="clickEffect" fill="hold" presetClass="entr" presetID="8" presetSubtype="32">
                                  <p:stCondLst>
                                    <p:cond delay="0"/>
                                  </p:stCondLst>
                                  <p:childTnLst>
                                    <p:set>
                                      <p:cBhvr>
                                        <p:cTn id="357" dur="1" fill="hold">
                                          <p:stCondLst>
                                            <p:cond delay="0"/>
                                          </p:stCondLst>
                                        </p:cTn>
                                        <p:tgtEl>
                                          <p:spTgt spid="185"/>
                                        </p:tgtEl>
                                        <p:attrNameLst>
                                          <p:attrName>style.visibility</p:attrName>
                                        </p:attrNameLst>
                                      </p:cBhvr>
                                      <p:to>
                                        <p:strVal val="visible"/>
                                      </p:to>
                                    </p:set>
                                    <p:animEffect filter="diamond(out)" transition="in">
                                      <p:cBhvr additive="repl">
                                        <p:cTn id="358" dur="2000"/>
                                        <p:tgtEl>
                                          <p:spTgt spid="1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504000" y="1656000"/>
            <a:ext cx="8690760" cy="2733120"/>
          </a:xfrm>
          <a:prstGeom prst="rect">
            <a:avLst/>
          </a:prstGeom>
          <a:solidFill>
            <a:srgbClr val="99cc66"/>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Definition</a:t>
            </a:r>
            <a:r>
              <a:rPr b="0" lang="de-DE" sz="1100" spc="-1" strike="noStrike">
                <a:solidFill>
                  <a:srgbClr val="000000"/>
                </a:solidFill>
                <a:uFill>
                  <a:solidFill>
                    <a:srgbClr val="ffffff"/>
                  </a:solidFill>
                </a:uFill>
                <a:latin typeface="Tahoma"/>
                <a:ea typeface="DejaVu Sans"/>
              </a:rPr>
              <a:t>: Fahrzeuge, welche mit einem elektrischen Hilfsmotor mit einer maximalen Leistung</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von 0,25 Kw ausgestattet sind, der je nach Höhe der Geschwindigkeit seine Leistung derselben</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anpasst und diese einstellt, sobald das Fahrzeuge eine Geschwindigkeit von maximal 25 km/h erreicht hat oder wenn der</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Radfahrer die Pedale nicht betätigt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Maximalkraft des Elektromotors</a:t>
            </a:r>
            <a:r>
              <a:rPr b="0" lang="de-DE" sz="1100" spc="-1" strike="noStrike">
                <a:solidFill>
                  <a:srgbClr val="000000"/>
                </a:solidFill>
                <a:uFill>
                  <a:solidFill>
                    <a:srgbClr val="ffffff"/>
                  </a:solidFill>
                </a:uFill>
                <a:latin typeface="Tahoma"/>
                <a:ea typeface="DejaVu Sans"/>
              </a:rPr>
              <a:t>: 0,25 Kilowatt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Geschwindigkeit</a:t>
            </a:r>
            <a:r>
              <a:rPr b="0" lang="de-DE" sz="1100" spc="-1" strike="noStrike">
                <a:solidFill>
                  <a:srgbClr val="000000"/>
                </a:solidFill>
                <a:uFill>
                  <a:solidFill>
                    <a:srgbClr val="ffffff"/>
                  </a:solidFill>
                </a:uFill>
                <a:latin typeface="Tahoma"/>
                <a:ea typeface="DejaVu Sans"/>
              </a:rPr>
              <a:t>: maximal 25 km/h (dann muss der Hilfsmotor seine Tätigkeit automatisch einstellen)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Akustische Vorrichtung</a:t>
            </a:r>
            <a:r>
              <a:rPr b="0" lang="de-DE" sz="1100" spc="-1" strike="noStrike">
                <a:solidFill>
                  <a:srgbClr val="000000"/>
                </a:solidFill>
                <a:uFill>
                  <a:solidFill>
                    <a:srgbClr val="ffffff"/>
                  </a:solidFill>
                </a:uFill>
                <a:latin typeface="Tahoma"/>
                <a:ea typeface="DejaVu Sans"/>
              </a:rPr>
              <a:t>: Fahrradklingel, welche so laut sein muss, dass sie auf 30 m Entfernung noch hörbar ist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Rückstrahlende Westen / Träger</a:t>
            </a:r>
            <a:r>
              <a:rPr b="0" lang="de-DE" sz="1100" spc="-1" strike="noStrike">
                <a:solidFill>
                  <a:srgbClr val="000000"/>
                </a:solidFill>
                <a:uFill>
                  <a:solidFill>
                    <a:srgbClr val="ffffff"/>
                  </a:solidFill>
                </a:uFill>
                <a:latin typeface="Tahoma"/>
                <a:ea typeface="DejaVu Sans"/>
              </a:rPr>
              <a:t>: außerhalb der geschlossenen Ortschaft (oder in Tunnels) muss der Lenker in den  </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Nachtstunden eine rückstrahlende Weste oder rückstrahlende Träger tragen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Beleuchtung und Rückstrahler</a:t>
            </a:r>
            <a:r>
              <a:rPr b="0" lang="de-DE" sz="1100" spc="-1" strike="noStrike">
                <a:solidFill>
                  <a:srgbClr val="000000"/>
                </a:solidFill>
                <a:uFill>
                  <a:solidFill>
                    <a:srgbClr val="ffffff"/>
                  </a:solidFill>
                </a:uFill>
                <a:latin typeface="Tahoma"/>
                <a:ea typeface="DejaVu Sans"/>
              </a:rPr>
              <a:t>: vorne ein weißes oder gelbes  Licht, hinten ein rotes Licht und ein roter Rückstrahler  </a:t>
            </a:r>
            <a:endParaRPr b="0" lang="de-DE" sz="1800" spc="-1" strike="noStrike">
              <a:solidFill>
                <a:srgbClr val="000000"/>
              </a:solidFill>
              <a:uFill>
                <a:solidFill>
                  <a:srgbClr val="ffffff"/>
                </a:solidFill>
              </a:uFill>
              <a:latin typeface="Arial"/>
            </a:endParaRPr>
          </a:p>
          <a:p>
            <a:pPr algn="just">
              <a:lnSpc>
                <a:spcPct val="100000"/>
              </a:lnSpc>
            </a:pPr>
            <a:r>
              <a:rPr b="0" lang="de-DE" sz="1100" spc="-1" strike="noStrike">
                <a:solidFill>
                  <a:srgbClr val="000000"/>
                </a:solidFill>
                <a:uFill>
                  <a:solidFill>
                    <a:srgbClr val="ffffff"/>
                  </a:solidFill>
                </a:uFill>
                <a:latin typeface="Tahoma"/>
                <a:ea typeface="DejaVu Sans"/>
              </a:rPr>
              <a:t>Gelbe Rückstrahler an beiden Seiten jedes Pedals und an beiden Seiten eines jeden Rades</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Besonderheit/Verpflichtungen</a:t>
            </a:r>
            <a:r>
              <a:rPr b="0" lang="de-DE" sz="1100" spc="-1" strike="noStrike">
                <a:solidFill>
                  <a:srgbClr val="000000"/>
                </a:solidFill>
                <a:uFill>
                  <a:solidFill>
                    <a:srgbClr val="ffffff"/>
                  </a:solidFill>
                </a:uFill>
                <a:latin typeface="Tahoma"/>
                <a:ea typeface="DejaVu Sans"/>
              </a:rPr>
              <a:t>: keine Helmpflicht, keine Versicherungs- oder Kennzeichenpflicht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Mindestalter</a:t>
            </a:r>
            <a:r>
              <a:rPr b="0" lang="de-DE" sz="1100" spc="-1" strike="noStrike">
                <a:solidFill>
                  <a:srgbClr val="000000"/>
                </a:solidFill>
                <a:uFill>
                  <a:solidFill>
                    <a:srgbClr val="ffffff"/>
                  </a:solidFill>
                </a:uFill>
                <a:latin typeface="Tahoma"/>
                <a:ea typeface="DejaVu Sans"/>
              </a:rPr>
              <a:t>: keines</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1" lang="de-DE" sz="1100" spc="-1" strike="noStrike">
                <a:solidFill>
                  <a:srgbClr val="000000"/>
                </a:solidFill>
                <a:uFill>
                  <a:solidFill>
                    <a:srgbClr val="ffffff"/>
                  </a:solidFill>
                </a:uFill>
                <a:latin typeface="Tahoma"/>
                <a:ea typeface="DejaVu Sans"/>
              </a:rPr>
              <a:t>Führerschein</a:t>
            </a:r>
            <a:r>
              <a:rPr b="0" lang="de-DE" sz="1100" spc="-1" strike="noStrike">
                <a:solidFill>
                  <a:srgbClr val="000000"/>
                </a:solidFill>
                <a:uFill>
                  <a:solidFill>
                    <a:srgbClr val="ffffff"/>
                  </a:solidFill>
                </a:uFill>
                <a:latin typeface="Tahoma"/>
                <a:ea typeface="DejaVu Sans"/>
              </a:rPr>
              <a:t>: nicht vorgesehen</a:t>
            </a:r>
            <a:endParaRPr b="0" lang="de-DE" sz="1800" spc="-1" strike="noStrike">
              <a:solidFill>
                <a:srgbClr val="000000"/>
              </a:solidFill>
              <a:uFill>
                <a:solidFill>
                  <a:srgbClr val="ffffff"/>
                </a:solidFill>
              </a:uFill>
              <a:latin typeface="Arial"/>
            </a:endParaRPr>
          </a:p>
        </p:txBody>
      </p:sp>
      <p:sp>
        <p:nvSpPr>
          <p:cNvPr id="188" name="CustomShape 2"/>
          <p:cNvSpPr/>
          <p:nvPr/>
        </p:nvSpPr>
        <p:spPr>
          <a:xfrm>
            <a:off x="560520" y="4444560"/>
            <a:ext cx="3682080" cy="304560"/>
          </a:xfrm>
          <a:prstGeom prst="rect">
            <a:avLst/>
          </a:prstGeom>
          <a:noFill/>
          <a:ln>
            <a:noFill/>
          </a:ln>
        </p:spPr>
        <p:style>
          <a:lnRef idx="0"/>
          <a:fillRef idx="0"/>
          <a:effectRef idx="0"/>
          <a:fontRef idx="minor"/>
        </p:style>
        <p:txBody>
          <a:bodyPr lIns="90000" rIns="90000" tIns="45000" bIns="45000"/>
          <a:p>
            <a:r>
              <a:rPr b="1" lang="de-DE" sz="1200" spc="-1" strike="noStrike">
                <a:solidFill>
                  <a:srgbClr val="000000"/>
                </a:solidFill>
                <a:uFill>
                  <a:solidFill>
                    <a:srgbClr val="ffffff"/>
                  </a:solidFill>
                </a:uFill>
                <a:latin typeface="Tahoma"/>
                <a:ea typeface="DejaVu Sans"/>
              </a:rPr>
              <a:t>Zulässige Verkehrszonen:</a:t>
            </a:r>
            <a:endParaRPr b="0" lang="de-DE" sz="1800" spc="-1" strike="noStrike">
              <a:solidFill>
                <a:srgbClr val="000000"/>
              </a:solidFill>
              <a:uFill>
                <a:solidFill>
                  <a:srgbClr val="ffffff"/>
                </a:solidFill>
              </a:uFill>
              <a:latin typeface="Arial"/>
            </a:endParaRPr>
          </a:p>
        </p:txBody>
      </p:sp>
      <p:sp>
        <p:nvSpPr>
          <p:cNvPr id="189" name="CustomShape 3"/>
          <p:cNvSpPr/>
          <p:nvPr/>
        </p:nvSpPr>
        <p:spPr>
          <a:xfrm>
            <a:off x="504000" y="4873320"/>
            <a:ext cx="8713440" cy="883800"/>
          </a:xfrm>
          <a:prstGeom prst="rect">
            <a:avLst/>
          </a:prstGeom>
          <a:solidFill>
            <a:srgbClr val="99cc66"/>
          </a:solidFill>
          <a:ln w="9360">
            <a:solidFill>
              <a:srgbClr val="000000"/>
            </a:solidFill>
            <a:miter/>
          </a:ln>
        </p:spPr>
        <p:style>
          <a:lnRef idx="0"/>
          <a:fillRef idx="0"/>
          <a:effectRef idx="0"/>
          <a:fontRef idx="minor"/>
        </p:style>
        <p:txBody>
          <a:bodyPr wrap="none" lIns="90000" rIns="90000" tIns="46800" bIns="46800"/>
          <a:p>
            <a:pPr algn="ctr">
              <a:lnSpc>
                <a:spcPct val="100000"/>
              </a:lnSpc>
            </a:pP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100" spc="-1" strike="noStrike">
                <a:solidFill>
                  <a:srgbClr val="000000"/>
                </a:solidFill>
                <a:uFill>
                  <a:solidFill>
                    <a:srgbClr val="ffffff"/>
                  </a:solidFill>
                </a:uFill>
                <a:latin typeface="Tahoma"/>
                <a:ea typeface="DejaVu Sans"/>
              </a:rPr>
              <a:t>Auf jeder Straße, ausgenommen auf Autobahnen, Schnellstraßen und wo es ein entsprechendes Verkehrsschild verbietet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100" spc="-1" strike="noStrike">
                <a:solidFill>
                  <a:srgbClr val="000000"/>
                </a:solidFill>
                <a:uFill>
                  <a:solidFill>
                    <a:srgbClr val="ffffff"/>
                  </a:solidFill>
                </a:uFill>
                <a:latin typeface="Tahoma"/>
                <a:ea typeface="DejaVu Sans"/>
              </a:rPr>
              <a:t>Auf Gehsteigen, wenn das Fahrrad von Kindern gelenkt wird und eine Länge von 1,10 m nicht überschreitet</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p:txBody>
      </p:sp>
      <p:sp>
        <p:nvSpPr>
          <p:cNvPr id="190" name="CustomShape 4"/>
          <p:cNvSpPr/>
          <p:nvPr/>
        </p:nvSpPr>
        <p:spPr>
          <a:xfrm>
            <a:off x="2232000" y="489960"/>
            <a:ext cx="4605120" cy="659160"/>
          </a:xfrm>
          <a:prstGeom prst="rect">
            <a:avLst/>
          </a:prstGeom>
          <a:gradFill>
            <a:gsLst>
              <a:gs pos="0">
                <a:srgbClr val="8ae234"/>
              </a:gs>
              <a:gs pos="100000">
                <a:srgbClr val="4e9a06"/>
              </a:gs>
            </a:gsLst>
            <a:lin ang="3600000"/>
          </a:gradFill>
          <a:ln>
            <a:noFill/>
          </a:ln>
        </p:spPr>
        <p:style>
          <a:lnRef idx="0"/>
          <a:fillRef idx="0"/>
          <a:effectRef idx="0"/>
          <a:fontRef idx="minor"/>
        </p:style>
        <p:txBody>
          <a:bodyPr lIns="90000" rIns="90000" tIns="45000" bIns="45000" anchor="ctr"/>
          <a:p>
            <a:pPr algn="ctr">
              <a:lnSpc>
                <a:spcPct val="100000"/>
              </a:lnSpc>
            </a:pPr>
            <a:r>
              <a:rPr b="1" lang="de-DE" sz="1500" spc="-1" strike="noStrike">
                <a:solidFill>
                  <a:srgbClr val="000000"/>
                </a:solidFill>
                <a:uFill>
                  <a:solidFill>
                    <a:srgbClr val="ffffff"/>
                  </a:solidFill>
                </a:uFill>
                <a:latin typeface="Tahoma"/>
                <a:ea typeface="DejaVu Sans"/>
              </a:rPr>
              <a:t>E-BIKE </a:t>
            </a:r>
            <a:endParaRPr b="0" lang="de-DE" sz="1800" spc="-1" strike="noStrike">
              <a:solidFill>
                <a:srgbClr val="000000"/>
              </a:solidFill>
              <a:uFill>
                <a:solidFill>
                  <a:srgbClr val="ffffff"/>
                </a:solidFill>
              </a:uFill>
              <a:latin typeface="Arial"/>
            </a:endParaRPr>
          </a:p>
          <a:p>
            <a:pPr algn="ctr">
              <a:lnSpc>
                <a:spcPct val="100000"/>
              </a:lnSpc>
            </a:pPr>
            <a:r>
              <a:rPr b="1" lang="de-DE" sz="1500" spc="-1" strike="noStrike">
                <a:solidFill>
                  <a:srgbClr val="000000"/>
                </a:solidFill>
                <a:uFill>
                  <a:solidFill>
                    <a:srgbClr val="ffffff"/>
                  </a:solidFill>
                </a:uFill>
                <a:latin typeface="Tahoma"/>
                <a:ea typeface="DejaVu Sans"/>
              </a:rPr>
              <a:t>(PEDELEC „Pedal Electric Cycle“)</a:t>
            </a:r>
            <a:endParaRPr b="0" lang="de-DE" sz="1800" spc="-1" strike="noStrike">
              <a:solidFill>
                <a:srgbClr val="000000"/>
              </a:solidFill>
              <a:uFill>
                <a:solidFill>
                  <a:srgbClr val="ffffff"/>
                </a:solidFill>
              </a:uFill>
              <a:latin typeface="Arial"/>
            </a:endParaRPr>
          </a:p>
        </p:txBody>
      </p:sp>
      <p:pic>
        <p:nvPicPr>
          <p:cNvPr id="191" name="" descr=""/>
          <p:cNvPicPr/>
          <p:nvPr/>
        </p:nvPicPr>
        <p:blipFill>
          <a:blip r:embed="rId1"/>
          <a:stretch/>
        </p:blipFill>
        <p:spPr>
          <a:xfrm>
            <a:off x="6984000" y="360000"/>
            <a:ext cx="2373120" cy="1779120"/>
          </a:xfrm>
          <a:prstGeom prst="rect">
            <a:avLst/>
          </a:prstGeom>
          <a:ln>
            <a:noFill/>
          </a:ln>
        </p:spPr>
      </p:pic>
    </p:spTree>
  </p:cSld>
  <p:timing>
    <p:tnLst>
      <p:par>
        <p:cTn id="359" dur="indefinite" restart="never" nodeType="tmRoot">
          <p:childTnLst>
            <p:seq>
              <p:cTn id="360" nodeType="mainSeq">
                <p:childTnLst>
                  <p:par>
                    <p:cTn id="361" fill="freeze">
                      <p:stCondLst>
                        <p:cond delay="indefinite"/>
                      </p:stCondLst>
                      <p:childTnLst>
                        <p:par>
                          <p:cTn id="362" fill="freeze">
                            <p:stCondLst>
                              <p:cond delay="0"/>
                            </p:stCondLst>
                            <p:childTnLst>
                              <p:par>
                                <p:cTn id="363" nodeType="clickEffect" fill="hold" presetClass="entr" presetID="3" presetSubtype="5">
                                  <p:stCondLst>
                                    <p:cond delay="0"/>
                                  </p:stCondLst>
                                  <p:childTnLst>
                                    <p:set>
                                      <p:cBhvr>
                                        <p:cTn id="364" dur="1" fill="hold">
                                          <p:stCondLst>
                                            <p:cond delay="0"/>
                                          </p:stCondLst>
                                        </p:cTn>
                                        <p:tgtEl>
                                          <p:spTgt spid="190"/>
                                        </p:tgtEl>
                                        <p:attrNameLst>
                                          <p:attrName>style.visibility</p:attrName>
                                        </p:attrNameLst>
                                      </p:cBhvr>
                                      <p:to>
                                        <p:strVal val="visible"/>
                                      </p:to>
                                    </p:set>
                                    <p:animEffect filter="blinds(vertical)" transition="in">
                                      <p:cBhvr additive="repl">
                                        <p:cTn id="365" dur="500"/>
                                        <p:tgtEl>
                                          <p:spTgt spid="190"/>
                                        </p:tgtEl>
                                      </p:cBhvr>
                                    </p:animEffect>
                                  </p:childTnLst>
                                </p:cTn>
                              </p:par>
                            </p:childTnLst>
                          </p:cTn>
                        </p:par>
                      </p:childTnLst>
                    </p:cTn>
                  </p:par>
                  <p:par>
                    <p:cTn id="366" fill="freeze">
                      <p:stCondLst>
                        <p:cond delay="indefinite"/>
                      </p:stCondLst>
                      <p:childTnLst>
                        <p:par>
                          <p:cTn id="367" fill="freeze">
                            <p:stCondLst>
                              <p:cond delay="0"/>
                            </p:stCondLst>
                            <p:childTnLst>
                              <p:par>
                                <p:cTn id="368" nodeType="clickEffect" fill="hold" presetClass="entr" presetID="6" presetSubtype="32">
                                  <p:stCondLst>
                                    <p:cond delay="0"/>
                                  </p:stCondLst>
                                  <p:childTnLst>
                                    <p:set>
                                      <p:cBhvr>
                                        <p:cTn id="369" dur="1" fill="hold">
                                          <p:stCondLst>
                                            <p:cond delay="0"/>
                                          </p:stCondLst>
                                        </p:cTn>
                                        <p:tgtEl>
                                          <p:spTgt spid="191"/>
                                        </p:tgtEl>
                                        <p:attrNameLst>
                                          <p:attrName>style.visibility</p:attrName>
                                        </p:attrNameLst>
                                      </p:cBhvr>
                                      <p:to>
                                        <p:strVal val="visible"/>
                                      </p:to>
                                    </p:set>
                                    <p:animEffect filter="circle(out)" transition="in">
                                      <p:cBhvr additive="repl">
                                        <p:cTn id="370" dur="2000"/>
                                        <p:tgtEl>
                                          <p:spTgt spid="191"/>
                                        </p:tgtEl>
                                      </p:cBhvr>
                                    </p:animEffect>
                                  </p:childTnLst>
                                </p:cTn>
                              </p:par>
                            </p:childTnLst>
                          </p:cTn>
                        </p:par>
                      </p:childTnLst>
                    </p:cTn>
                  </p:par>
                  <p:par>
                    <p:cTn id="371" fill="freeze">
                      <p:stCondLst>
                        <p:cond delay="indefinite"/>
                      </p:stCondLst>
                      <p:childTnLst>
                        <p:par>
                          <p:cTn id="372" fill="freeze">
                            <p:stCondLst>
                              <p:cond delay="0"/>
                            </p:stCondLst>
                            <p:childTnLst>
                              <p:par>
                                <p:cTn id="373" nodeType="clickEffect" fill="hold" presetClass="entr" presetID="8" presetSubtype="32">
                                  <p:stCondLst>
                                    <p:cond delay="0"/>
                                  </p:stCondLst>
                                  <p:childTnLst>
                                    <p:set>
                                      <p:cBhvr>
                                        <p:cTn id="374" dur="1" fill="hold">
                                          <p:stCondLst>
                                            <p:cond delay="0"/>
                                          </p:stCondLst>
                                        </p:cTn>
                                        <p:tgtEl>
                                          <p:spTgt spid="187"/>
                                        </p:tgtEl>
                                        <p:attrNameLst>
                                          <p:attrName>style.visibility</p:attrName>
                                        </p:attrNameLst>
                                      </p:cBhvr>
                                      <p:to>
                                        <p:strVal val="visible"/>
                                      </p:to>
                                    </p:set>
                                    <p:animEffect filter="diamond(out)" transition="in">
                                      <p:cBhvr additive="repl">
                                        <p:cTn id="375" dur="2000"/>
                                        <p:tgtEl>
                                          <p:spTgt spid="187"/>
                                        </p:tgtEl>
                                      </p:cBhvr>
                                    </p:animEffect>
                                  </p:childTnLst>
                                </p:cTn>
                              </p:par>
                            </p:childTnLst>
                          </p:cTn>
                        </p:par>
                      </p:childTnLst>
                    </p:cTn>
                  </p:par>
                  <p:par>
                    <p:cTn id="376" fill="freeze">
                      <p:stCondLst>
                        <p:cond delay="indefinite"/>
                      </p:stCondLst>
                      <p:childTnLst>
                        <p:par>
                          <p:cTn id="377" fill="freeze">
                            <p:stCondLst>
                              <p:cond delay="0"/>
                            </p:stCondLst>
                            <p:childTnLst>
                              <p:par>
                                <p:cTn id="378" nodeType="clickEffect" fill="hold" presetClass="entr" presetID="5" presetSubtype="10">
                                  <p:stCondLst>
                                    <p:cond delay="0"/>
                                  </p:stCondLst>
                                  <p:childTnLst>
                                    <p:set>
                                      <p:cBhvr>
                                        <p:cTn id="379" dur="1" fill="hold">
                                          <p:stCondLst>
                                            <p:cond delay="0"/>
                                          </p:stCondLst>
                                        </p:cTn>
                                        <p:tgtEl>
                                          <p:spTgt spid="188">
                                            <p:txEl>
                                              <p:pRg st="0" end="25"/>
                                            </p:txEl>
                                          </p:spTgt>
                                        </p:tgtEl>
                                        <p:attrNameLst>
                                          <p:attrName>style.visibility</p:attrName>
                                        </p:attrNameLst>
                                      </p:cBhvr>
                                      <p:to>
                                        <p:strVal val="visible"/>
                                      </p:to>
                                    </p:set>
                                    <p:animEffect filter="checkerboard(across)" transition="in">
                                      <p:cBhvr additive="repl">
                                        <p:cTn id="380" dur="500"/>
                                        <p:tgtEl>
                                          <p:spTgt spid="188">
                                            <p:txEl>
                                              <p:pRg st="0" end="25"/>
                                            </p:txEl>
                                          </p:spTgt>
                                        </p:tgtEl>
                                      </p:cBhvr>
                                    </p:animEffect>
                                  </p:childTnLst>
                                </p:cTn>
                              </p:par>
                            </p:childTnLst>
                          </p:cTn>
                        </p:par>
                      </p:childTnLst>
                    </p:cTn>
                  </p:par>
                  <p:par>
                    <p:cTn id="381" fill="freeze">
                      <p:stCondLst>
                        <p:cond delay="indefinite"/>
                      </p:stCondLst>
                      <p:childTnLst>
                        <p:par>
                          <p:cTn id="382" fill="freeze">
                            <p:stCondLst>
                              <p:cond delay="0"/>
                            </p:stCondLst>
                            <p:childTnLst>
                              <p:par>
                                <p:cTn id="383" nodeType="clickEffect" fill="hold" presetClass="entr" presetID="8" presetSubtype="32">
                                  <p:stCondLst>
                                    <p:cond delay="0"/>
                                  </p:stCondLst>
                                  <p:childTnLst>
                                    <p:set>
                                      <p:cBhvr>
                                        <p:cTn id="384" dur="1" fill="hold">
                                          <p:stCondLst>
                                            <p:cond delay="0"/>
                                          </p:stCondLst>
                                        </p:cTn>
                                        <p:tgtEl>
                                          <p:spTgt spid="189"/>
                                        </p:tgtEl>
                                        <p:attrNameLst>
                                          <p:attrName>style.visibility</p:attrName>
                                        </p:attrNameLst>
                                      </p:cBhvr>
                                      <p:to>
                                        <p:strVal val="visible"/>
                                      </p:to>
                                    </p:set>
                                    <p:animEffect filter="diamond(out)" transition="in">
                                      <p:cBhvr additive="repl">
                                        <p:cTn id="385" dur="2000"/>
                                        <p:tgtEl>
                                          <p:spTgt spid="1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2698560" y="1440000"/>
            <a:ext cx="4178160" cy="968040"/>
          </a:xfrm>
          <a:custGeom>
            <a:avLst/>
            <a:gdLst/>
            <a:ahLst/>
            <a:rect l="l" t="t" r="r" b="b"/>
            <a:pathLst>
              <a:path w="11616" h="2699">
                <a:moveTo>
                  <a:pt x="0" y="1349"/>
                </a:moveTo>
                <a:lnTo>
                  <a:pt x="2312" y="0"/>
                </a:lnTo>
                <a:lnTo>
                  <a:pt x="2312" y="674"/>
                </a:lnTo>
                <a:lnTo>
                  <a:pt x="9302" y="674"/>
                </a:lnTo>
                <a:lnTo>
                  <a:pt x="9302" y="0"/>
                </a:lnTo>
                <a:lnTo>
                  <a:pt x="11615" y="1349"/>
                </a:lnTo>
                <a:lnTo>
                  <a:pt x="9302" y="2698"/>
                </a:lnTo>
                <a:lnTo>
                  <a:pt x="9302" y="2023"/>
                </a:lnTo>
                <a:lnTo>
                  <a:pt x="2312" y="2023"/>
                </a:lnTo>
                <a:lnTo>
                  <a:pt x="2312" y="2698"/>
                </a:lnTo>
                <a:lnTo>
                  <a:pt x="0" y="1349"/>
                </a:lnTo>
              </a:path>
            </a:pathLst>
          </a:custGeom>
          <a:blipFill>
            <a:blip r:embed="rId1"/>
            <a:tile/>
          </a:blipFill>
          <a:ln w="9360">
            <a:solidFill>
              <a:srgbClr val="000000"/>
            </a:solidFill>
            <a:miter/>
          </a:ln>
        </p:spPr>
        <p:style>
          <a:lnRef idx="0"/>
          <a:fillRef idx="0"/>
          <a:effectRef idx="0"/>
          <a:fontRef idx="minor"/>
        </p:style>
        <p:txBody>
          <a:bodyPr wrap="none" lIns="90000" rIns="90000" tIns="46800" bIns="46800" anchor="ctr"/>
          <a:p>
            <a:pPr algn="ctr">
              <a:lnSpc>
                <a:spcPct val="100000"/>
              </a:lnSpc>
            </a:pPr>
            <a:r>
              <a:rPr b="1" i="1" lang="de-DE" sz="1800" spc="-1" strike="noStrike">
                <a:solidFill>
                  <a:srgbClr val="000000"/>
                </a:solidFill>
                <a:uFill>
                  <a:solidFill>
                    <a:srgbClr val="ffffff"/>
                  </a:solidFill>
                </a:uFill>
                <a:latin typeface="Tahoma"/>
                <a:ea typeface="DejaVu Sans"/>
              </a:rPr>
              <a:t>GESETZLICHE BESTIMMUNGEN</a:t>
            </a:r>
            <a:endParaRPr b="0" lang="de-DE" sz="1800" spc="-1" strike="noStrike">
              <a:solidFill>
                <a:srgbClr val="000000"/>
              </a:solidFill>
              <a:uFill>
                <a:solidFill>
                  <a:srgbClr val="ffffff"/>
                </a:solidFill>
              </a:uFill>
              <a:latin typeface="Arial"/>
            </a:endParaRPr>
          </a:p>
        </p:txBody>
      </p:sp>
      <p:sp>
        <p:nvSpPr>
          <p:cNvPr id="120" name="CustomShape 2"/>
          <p:cNvSpPr/>
          <p:nvPr/>
        </p:nvSpPr>
        <p:spPr>
          <a:xfrm>
            <a:off x="3096000" y="2952000"/>
            <a:ext cx="3525480" cy="2153520"/>
          </a:xfrm>
          <a:prstGeom prst="verticalScroll">
            <a:avLst>
              <a:gd name="adj" fmla="val 25000"/>
            </a:avLst>
          </a:prstGeom>
          <a:gradFill>
            <a:gsLst>
              <a:gs pos="0">
                <a:srgbClr val="5e755e"/>
              </a:gs>
              <a:gs pos="50000">
                <a:srgbClr val="ccffcc"/>
              </a:gs>
              <a:gs pos="100000">
                <a:srgbClr val="5e755e"/>
              </a:gs>
            </a:gsLst>
            <a:lin ang="13500000"/>
          </a:gradFill>
          <a:ln w="9360">
            <a:solidFill>
              <a:srgbClr val="000000"/>
            </a:solidFill>
            <a:miter/>
          </a:ln>
        </p:spPr>
        <p:style>
          <a:lnRef idx="0"/>
          <a:fillRef idx="0"/>
          <a:effectRef idx="0"/>
          <a:fontRef idx="minor"/>
        </p:style>
        <p:txBody>
          <a:bodyPr wrap="none" lIns="90000" rIns="90000" tIns="46800" bIns="46800" anchor="ctr"/>
          <a:p>
            <a:pPr algn="ctr">
              <a:lnSpc>
                <a:spcPct val="100000"/>
              </a:lnSpc>
            </a:pPr>
            <a:r>
              <a:rPr b="1" i="1" lang="de-DE" sz="1100" spc="-1" strike="noStrike">
                <a:solidFill>
                  <a:srgbClr val="000000"/>
                </a:solidFill>
                <a:uFill>
                  <a:solidFill>
                    <a:srgbClr val="ffffff"/>
                  </a:solidFill>
                </a:uFill>
                <a:latin typeface="Tahoma"/>
                <a:ea typeface="Microsoft YaHei"/>
              </a:rPr>
              <a:t>Gesetzvertretende Dekret </a:t>
            </a:r>
            <a:endParaRPr b="0" lang="de-DE" sz="1800" spc="-1" strike="noStrike">
              <a:solidFill>
                <a:srgbClr val="000000"/>
              </a:solidFill>
              <a:uFill>
                <a:solidFill>
                  <a:srgbClr val="ffffff"/>
                </a:solidFill>
              </a:uFill>
              <a:latin typeface="Arial"/>
            </a:endParaRPr>
          </a:p>
          <a:p>
            <a:pPr algn="ctr">
              <a:lnSpc>
                <a:spcPct val="100000"/>
              </a:lnSpc>
            </a:pPr>
            <a:r>
              <a:rPr b="1" i="1" lang="de-DE" sz="1100" spc="-1" strike="noStrike">
                <a:solidFill>
                  <a:srgbClr val="000000"/>
                </a:solidFill>
                <a:uFill>
                  <a:solidFill>
                    <a:srgbClr val="ffffff"/>
                  </a:solidFill>
                </a:uFill>
                <a:latin typeface="Tahoma"/>
                <a:ea typeface="Microsoft YaHei"/>
              </a:rPr>
              <a:t>30.04.1992, Nr. 285 </a:t>
            </a:r>
            <a:endParaRPr b="0" lang="de-DE" sz="1800" spc="-1" strike="noStrike">
              <a:solidFill>
                <a:srgbClr val="000000"/>
              </a:solidFill>
              <a:uFill>
                <a:solidFill>
                  <a:srgbClr val="ffffff"/>
                </a:solidFill>
              </a:uFill>
              <a:latin typeface="Arial"/>
            </a:endParaRPr>
          </a:p>
          <a:p>
            <a:pPr algn="ctr">
              <a:lnSpc>
                <a:spcPct val="100000"/>
              </a:lnSpc>
            </a:pPr>
            <a:r>
              <a:rPr b="1" i="1" lang="de-DE" sz="1100" spc="-1" strike="noStrike">
                <a:solidFill>
                  <a:srgbClr val="000000"/>
                </a:solidFill>
                <a:uFill>
                  <a:solidFill>
                    <a:srgbClr val="ffffff"/>
                  </a:solidFill>
                </a:uFill>
                <a:latin typeface="Tahoma"/>
                <a:ea typeface="Microsoft YaHei"/>
              </a:rPr>
              <a:t>„</a:t>
            </a:r>
            <a:r>
              <a:rPr b="1" i="1" lang="de-DE" sz="1100" spc="-1" strike="noStrike">
                <a:solidFill>
                  <a:srgbClr val="000000"/>
                </a:solidFill>
                <a:uFill>
                  <a:solidFill>
                    <a:srgbClr val="ffffff"/>
                  </a:solidFill>
                </a:uFill>
                <a:latin typeface="Tahoma"/>
                <a:ea typeface="Microsoft YaHei"/>
              </a:rPr>
              <a:t>Neue Strassenverkehrsordnung“ </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p:txBody>
      </p:sp>
      <p:sp>
        <p:nvSpPr>
          <p:cNvPr id="121" name="CustomShape 3"/>
          <p:cNvSpPr/>
          <p:nvPr/>
        </p:nvSpPr>
        <p:spPr>
          <a:xfrm>
            <a:off x="6120000" y="3384000"/>
            <a:ext cx="3453480" cy="2157480"/>
          </a:xfrm>
          <a:prstGeom prst="verticalScroll">
            <a:avLst>
              <a:gd name="adj" fmla="val 25000"/>
            </a:avLst>
          </a:prstGeom>
          <a:gradFill>
            <a:gsLst>
              <a:gs pos="0">
                <a:srgbClr val="5e755e"/>
              </a:gs>
              <a:gs pos="50000">
                <a:srgbClr val="ccffcc"/>
              </a:gs>
              <a:gs pos="100000">
                <a:srgbClr val="5e755e"/>
              </a:gs>
            </a:gsLst>
            <a:lin ang="13500000"/>
          </a:gradFill>
          <a:ln w="9360">
            <a:solidFill>
              <a:srgbClr val="000000"/>
            </a:solidFill>
            <a:miter/>
          </a:ln>
        </p:spPr>
        <p:style>
          <a:lnRef idx="0"/>
          <a:fillRef idx="0"/>
          <a:effectRef idx="0"/>
          <a:fontRef idx="minor"/>
        </p:style>
        <p:txBody>
          <a:bodyPr wrap="none" lIns="90000" rIns="90000" tIns="46800" bIns="46800" anchor="ctr"/>
          <a:p>
            <a:pPr algn="ctr">
              <a:lnSpc>
                <a:spcPct val="100000"/>
              </a:lnSpc>
            </a:pPr>
            <a:r>
              <a:rPr b="1" i="1" lang="de-DE" sz="1100" spc="-1" strike="noStrike">
                <a:solidFill>
                  <a:srgbClr val="000000"/>
                </a:solidFill>
                <a:uFill>
                  <a:solidFill>
                    <a:srgbClr val="ffffff"/>
                  </a:solidFill>
                </a:uFill>
                <a:latin typeface="Tahoma"/>
                <a:ea typeface="Microsoft YaHei"/>
              </a:rPr>
              <a:t>Durchführungsverordnung zur </a:t>
            </a:r>
            <a:endParaRPr b="0" lang="de-DE" sz="1800" spc="-1" strike="noStrike">
              <a:solidFill>
                <a:srgbClr val="000000"/>
              </a:solidFill>
              <a:uFill>
                <a:solidFill>
                  <a:srgbClr val="ffffff"/>
                </a:solidFill>
              </a:uFill>
              <a:latin typeface="Arial"/>
            </a:endParaRPr>
          </a:p>
          <a:p>
            <a:pPr algn="ctr">
              <a:lnSpc>
                <a:spcPct val="100000"/>
              </a:lnSpc>
            </a:pPr>
            <a:r>
              <a:rPr b="1" i="1" lang="de-DE" sz="1100" spc="-1" strike="noStrike">
                <a:solidFill>
                  <a:srgbClr val="000000"/>
                </a:solidFill>
                <a:uFill>
                  <a:solidFill>
                    <a:srgbClr val="ffffff"/>
                  </a:solidFill>
                </a:uFill>
                <a:latin typeface="Tahoma"/>
                <a:ea typeface="Microsoft YaHei"/>
              </a:rPr>
              <a:t>St.V.O  DPR 16.12.1992, Nr. 495 </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p:txBody>
      </p:sp>
      <p:sp>
        <p:nvSpPr>
          <p:cNvPr id="122" name="CustomShape 4"/>
          <p:cNvSpPr/>
          <p:nvPr/>
        </p:nvSpPr>
        <p:spPr>
          <a:xfrm>
            <a:off x="216000" y="2603160"/>
            <a:ext cx="3309480" cy="2146320"/>
          </a:xfrm>
          <a:prstGeom prst="verticalScroll">
            <a:avLst>
              <a:gd name="adj" fmla="val 25000"/>
            </a:avLst>
          </a:prstGeom>
          <a:gradFill>
            <a:gsLst>
              <a:gs pos="0">
                <a:srgbClr val="5e755e"/>
              </a:gs>
              <a:gs pos="50000">
                <a:srgbClr val="ccffcc"/>
              </a:gs>
              <a:gs pos="100000">
                <a:srgbClr val="5e755e"/>
              </a:gs>
            </a:gsLst>
            <a:lin ang="13500000"/>
          </a:gradFill>
          <a:ln w="9360">
            <a:solidFill>
              <a:srgbClr val="000000"/>
            </a:solidFill>
            <a:miter/>
          </a:ln>
        </p:spPr>
        <p:style>
          <a:lnRef idx="0"/>
          <a:fillRef idx="0"/>
          <a:effectRef idx="0"/>
          <a:fontRef idx="minor"/>
        </p:style>
        <p:txBody>
          <a:bodyPr wrap="none" lIns="90000" rIns="90000" tIns="46800" bIns="46800" anchor="ctr"/>
          <a:p>
            <a:pPr algn="ctr">
              <a:lnSpc>
                <a:spcPct val="100000"/>
              </a:lnSpc>
            </a:pPr>
            <a:r>
              <a:rPr b="1" i="1" lang="de-DE" sz="1100" spc="-1" strike="noStrike">
                <a:solidFill>
                  <a:srgbClr val="000000"/>
                </a:solidFill>
                <a:uFill>
                  <a:solidFill>
                    <a:srgbClr val="ffffff"/>
                  </a:solidFill>
                </a:uFill>
                <a:latin typeface="Tahoma"/>
                <a:ea typeface="Microsoft YaHei"/>
              </a:rPr>
              <a:t>Dekret des Infrastruktur- und</a:t>
            </a:r>
            <a:endParaRPr b="0" lang="de-DE" sz="1800" spc="-1" strike="noStrike">
              <a:solidFill>
                <a:srgbClr val="000000"/>
              </a:solidFill>
              <a:uFill>
                <a:solidFill>
                  <a:srgbClr val="ffffff"/>
                </a:solidFill>
              </a:uFill>
              <a:latin typeface="Arial"/>
            </a:endParaRPr>
          </a:p>
          <a:p>
            <a:pPr algn="ctr">
              <a:lnSpc>
                <a:spcPct val="100000"/>
              </a:lnSpc>
            </a:pPr>
            <a:r>
              <a:rPr b="1" i="1" lang="de-DE" sz="1100" spc="-1" strike="noStrike">
                <a:solidFill>
                  <a:srgbClr val="000000"/>
                </a:solidFill>
                <a:uFill>
                  <a:solidFill>
                    <a:srgbClr val="ffffff"/>
                  </a:solidFill>
                </a:uFill>
                <a:latin typeface="Tahoma"/>
                <a:ea typeface="Microsoft YaHei"/>
              </a:rPr>
              <a:t>Transportministeriums vom</a:t>
            </a:r>
            <a:endParaRPr b="0" lang="de-DE" sz="1800" spc="-1" strike="noStrike">
              <a:solidFill>
                <a:srgbClr val="000000"/>
              </a:solidFill>
              <a:uFill>
                <a:solidFill>
                  <a:srgbClr val="ffffff"/>
                </a:solidFill>
              </a:uFill>
              <a:latin typeface="Arial"/>
            </a:endParaRPr>
          </a:p>
          <a:p>
            <a:pPr algn="ctr">
              <a:lnSpc>
                <a:spcPct val="100000"/>
              </a:lnSpc>
            </a:pPr>
            <a:r>
              <a:rPr b="1" i="1" lang="de-DE" sz="1100" spc="-1" strike="noStrike">
                <a:solidFill>
                  <a:srgbClr val="000000"/>
                </a:solidFill>
                <a:uFill>
                  <a:solidFill>
                    <a:srgbClr val="ffffff"/>
                  </a:solidFill>
                </a:uFill>
                <a:latin typeface="Tahoma"/>
                <a:ea typeface="DejaVu Sans"/>
              </a:rPr>
              <a:t>04. Juni 2019, Nr. 229</a:t>
            </a:r>
            <a:endParaRPr b="0" lang="de-DE" sz="1800" spc="-1" strike="noStrike">
              <a:solidFill>
                <a:srgbClr val="000000"/>
              </a:solidFill>
              <a:uFill>
                <a:solidFill>
                  <a:srgbClr val="ffffff"/>
                </a:solidFill>
              </a:uFill>
              <a:latin typeface="Arial"/>
            </a:endParaRPr>
          </a:p>
          <a:p>
            <a:pPr algn="ctr">
              <a:lnSpc>
                <a:spcPct val="100000"/>
              </a:lnSpc>
            </a:pPr>
            <a:r>
              <a:rPr b="1" i="1" lang="de-DE" sz="1100" spc="-1" strike="noStrike">
                <a:solidFill>
                  <a:srgbClr val="000000"/>
                </a:solidFill>
                <a:uFill>
                  <a:solidFill>
                    <a:srgbClr val="ffffff"/>
                  </a:solidFill>
                </a:uFill>
                <a:latin typeface="Tahoma"/>
                <a:ea typeface="DejaVu Sans"/>
              </a:rPr>
              <a:t>„</a:t>
            </a:r>
            <a:r>
              <a:rPr b="1" i="1" lang="de-DE" sz="1100" spc="-1" strike="noStrike">
                <a:solidFill>
                  <a:srgbClr val="000000"/>
                </a:solidFill>
                <a:uFill>
                  <a:solidFill>
                    <a:srgbClr val="ffffff"/>
                  </a:solidFill>
                </a:uFill>
                <a:latin typeface="Tahoma"/>
                <a:ea typeface="DejaVu Sans"/>
              </a:rPr>
              <a:t>Decreto Toninelli“ </a:t>
            </a:r>
            <a:endParaRPr b="0" lang="de-DE"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childTnLst>
                  <p:par>
                    <p:cTn id="15" fill="freeze">
                      <p:stCondLst>
                        <p:cond delay="indefinite"/>
                      </p:stCondLst>
                      <p:childTnLst>
                        <p:par>
                          <p:cTn id="16" fill="freeze">
                            <p:stCondLst>
                              <p:cond delay="0"/>
                            </p:stCondLst>
                            <p:childTnLst>
                              <p:par>
                                <p:cTn id="17" nodeType="clickEffect" fill="hold" presetClass="entr" presetID="35">
                                  <p:stCondLst>
                                    <p:cond delay="0"/>
                                  </p:stCondLst>
                                  <p:childTnLst>
                                    <p:set>
                                      <p:cBhvr>
                                        <p:cTn id="18" dur="1" fill="hold">
                                          <p:stCondLst>
                                            <p:cond delay="0"/>
                                          </p:stCondLst>
                                        </p:cTn>
                                        <p:tgtEl>
                                          <p:spTgt spid="119"/>
                                        </p:tgtEl>
                                        <p:attrNameLst>
                                          <p:attrName>style.visibility</p:attrName>
                                        </p:attrNameLst>
                                      </p:cBhvr>
                                      <p:to>
                                        <p:strVal val="visible"/>
                                      </p:to>
                                    </p:set>
                                    <p:animEffect filter="fade" transition="in">
                                      <p:cBhvr additive="repl">
                                        <p:cTn id="19" dur="2000"/>
                                        <p:tgtEl>
                                          <p:spTgt spid="119"/>
                                        </p:tgtEl>
                                      </p:cBhvr>
                                    </p:animEffect>
                                    <p:anim calcmode="lin" valueType="str">
                                      <p:cBhvr additive="repl">
                                        <p:cTn id="20" dur="2000" fill="hold"/>
                                        <p:tgtEl>
                                          <p:spTgt spid="119"/>
                                        </p:tgtEl>
                                      </p:cBhvr>
                                      <p:tavLst>
                                        <p:tav tm="0">
                                          <p:val>
                                            <p:strVal val="720"/>
                                          </p:val>
                                        </p:tav>
                                        <p:tav tm="100000">
                                          <p:val>
                                            <p:strVal val="0"/>
                                          </p:val>
                                        </p:tav>
                                      </p:tavLst>
                                    </p:anim>
                                    <p:anim calcmode="lin" valueType="str">
                                      <p:cBhvr additive="repl">
                                        <p:cTn id="21" dur="2000" fill="hold"/>
                                        <p:tgtEl>
                                          <p:spTgt spid="119"/>
                                        </p:tgtEl>
                                      </p:cBhvr>
                                      <p:tavLst>
                                        <p:tav tm="0">
                                          <p:val>
                                            <p:strVal val="0"/>
                                          </p:val>
                                        </p:tav>
                                        <p:tav tm="100000">
                                          <p:val>
                                            <p:strVal val="height"/>
                                          </p:val>
                                        </p:tav>
                                      </p:tavLst>
                                    </p:anim>
                                    <p:anim calcmode="lin" valueType="str">
                                      <p:cBhvr additive="repl">
                                        <p:cTn id="22" dur="2000" fill="hold"/>
                                        <p:tgtEl>
                                          <p:spTgt spid="119"/>
                                        </p:tgtEl>
                                      </p:cBhvr>
                                      <p:tavLst>
                                        <p:tav tm="0">
                                          <p:val>
                                            <p:strVal val="0"/>
                                          </p:val>
                                        </p:tav>
                                        <p:tav tm="100000">
                                          <p:val>
                                            <p:strVal val="width"/>
                                          </p:val>
                                        </p:tav>
                                      </p:tavLst>
                                    </p:anim>
                                  </p:childTnLst>
                                </p:cTn>
                              </p:par>
                            </p:childTnLst>
                          </p:cTn>
                        </p:par>
                      </p:childTnLst>
                    </p:cTn>
                  </p:par>
                  <p:par>
                    <p:cTn id="23" fill="freeze">
                      <p:stCondLst>
                        <p:cond delay="indefinite"/>
                      </p:stCondLst>
                      <p:childTnLst>
                        <p:par>
                          <p:cTn id="24" fill="freeze">
                            <p:stCondLst>
                              <p:cond delay="0"/>
                            </p:stCondLst>
                            <p:childTnLst>
                              <p:par>
                                <p:cTn id="25" nodeType="clickEffect" fill="hold" presetClass="entr" presetID="5" presetSubtype="5">
                                  <p:stCondLst>
                                    <p:cond delay="0"/>
                                  </p:stCondLst>
                                  <p:childTnLst>
                                    <p:set>
                                      <p:cBhvr>
                                        <p:cTn id="26" dur="1" fill="hold">
                                          <p:stCondLst>
                                            <p:cond delay="0"/>
                                          </p:stCondLst>
                                        </p:cTn>
                                        <p:tgtEl>
                                          <p:spTgt spid="122"/>
                                        </p:tgtEl>
                                        <p:attrNameLst>
                                          <p:attrName>style.visibility</p:attrName>
                                        </p:attrNameLst>
                                      </p:cBhvr>
                                      <p:to>
                                        <p:strVal val="visible"/>
                                      </p:to>
                                    </p:set>
                                    <p:animEffect filter="checkerboard(down)" transition="in">
                                      <p:cBhvr additive="repl">
                                        <p:cTn id="27" dur="500"/>
                                        <p:tgtEl>
                                          <p:spTgt spid="122"/>
                                        </p:tgtEl>
                                      </p:cBhvr>
                                    </p:animEffect>
                                  </p:childTnLst>
                                </p:cTn>
                              </p:par>
                            </p:childTnLst>
                          </p:cTn>
                        </p:par>
                      </p:childTnLst>
                    </p:cTn>
                  </p:par>
                  <p:par>
                    <p:cTn id="28" fill="freeze">
                      <p:stCondLst>
                        <p:cond delay="indefinite"/>
                      </p:stCondLst>
                      <p:childTnLst>
                        <p:par>
                          <p:cTn id="29" fill="freeze">
                            <p:stCondLst>
                              <p:cond delay="0"/>
                            </p:stCondLst>
                            <p:childTnLst>
                              <p:par>
                                <p:cTn id="30" nodeType="clickEffect" fill="hold" presetClass="entr" presetID="5" presetSubtype="5">
                                  <p:stCondLst>
                                    <p:cond delay="0"/>
                                  </p:stCondLst>
                                  <p:childTnLst>
                                    <p:set>
                                      <p:cBhvr>
                                        <p:cTn id="31" dur="1" fill="hold">
                                          <p:stCondLst>
                                            <p:cond delay="0"/>
                                          </p:stCondLst>
                                        </p:cTn>
                                        <p:tgtEl>
                                          <p:spTgt spid="120"/>
                                        </p:tgtEl>
                                        <p:attrNameLst>
                                          <p:attrName>style.visibility</p:attrName>
                                        </p:attrNameLst>
                                      </p:cBhvr>
                                      <p:to>
                                        <p:strVal val="visible"/>
                                      </p:to>
                                    </p:set>
                                    <p:animEffect filter="checkerboard(down)" transition="in">
                                      <p:cBhvr additive="repl">
                                        <p:cTn id="32" dur="500"/>
                                        <p:tgtEl>
                                          <p:spTgt spid="120"/>
                                        </p:tgtEl>
                                      </p:cBhvr>
                                    </p:animEffect>
                                  </p:childTnLst>
                                </p:cTn>
                              </p:par>
                            </p:childTnLst>
                          </p:cTn>
                        </p:par>
                      </p:childTnLst>
                    </p:cTn>
                  </p:par>
                  <p:par>
                    <p:cTn id="33" fill="freeze">
                      <p:stCondLst>
                        <p:cond delay="indefinite"/>
                      </p:stCondLst>
                      <p:childTnLst>
                        <p:par>
                          <p:cTn id="34" fill="freeze">
                            <p:stCondLst>
                              <p:cond delay="0"/>
                            </p:stCondLst>
                            <p:childTnLst>
                              <p:par>
                                <p:cTn id="35" nodeType="clickEffect" fill="hold" presetClass="entr" presetID="5" presetSubtype="5">
                                  <p:stCondLst>
                                    <p:cond delay="0"/>
                                  </p:stCondLst>
                                  <p:childTnLst>
                                    <p:set>
                                      <p:cBhvr>
                                        <p:cTn id="36" dur="1" fill="hold">
                                          <p:stCondLst>
                                            <p:cond delay="0"/>
                                          </p:stCondLst>
                                        </p:cTn>
                                        <p:tgtEl>
                                          <p:spTgt spid="121"/>
                                        </p:tgtEl>
                                        <p:attrNameLst>
                                          <p:attrName>style.visibility</p:attrName>
                                        </p:attrNameLst>
                                      </p:cBhvr>
                                      <p:to>
                                        <p:strVal val="visible"/>
                                      </p:to>
                                    </p:set>
                                    <p:animEffect filter="checkerboard(down)" transition="in">
                                      <p:cBhvr additive="repl">
                                        <p:cTn id="37" dur="500"/>
                                        <p:tgtEl>
                                          <p:spTgt spid="1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2808000" y="792360"/>
            <a:ext cx="6608160" cy="4605480"/>
          </a:xfrm>
          <a:prstGeom prst="cloudCallout">
            <a:avLst>
              <a:gd name="adj1" fmla="val -47421"/>
              <a:gd name="adj2" fmla="val 47253"/>
            </a:avLst>
          </a:prstGeom>
          <a:solidFill>
            <a:srgbClr val="ffff99"/>
          </a:solidFill>
          <a:ln w="9360">
            <a:solidFill>
              <a:srgbClr val="000000"/>
            </a:solidFill>
            <a:miter/>
          </a:ln>
        </p:spPr>
        <p:style>
          <a:lnRef idx="0"/>
          <a:fillRef idx="0"/>
          <a:effectRef idx="0"/>
          <a:fontRef idx="minor"/>
        </p:style>
        <p:txBody>
          <a:bodyPr lIns="90000" rIns="90000" tIns="46800" bIns="46800"/>
          <a:p>
            <a:pPr algn="just">
              <a:lnSpc>
                <a:spcPct val="100000"/>
              </a:lnSpc>
            </a:pPr>
            <a:r>
              <a:rPr b="1" lang="de-DE" sz="1100" spc="-1" strike="noStrike">
                <a:solidFill>
                  <a:srgbClr val="000000"/>
                </a:solidFill>
                <a:uFill>
                  <a:solidFill>
                    <a:srgbClr val="ffffff"/>
                  </a:solidFill>
                </a:uFill>
                <a:latin typeface="Tahoma"/>
                <a:ea typeface="DejaVu Sans"/>
              </a:rPr>
              <a:t>Abs. 1 – </a:t>
            </a:r>
            <a:r>
              <a:rPr b="0" lang="de-DE" sz="1100" spc="-1" strike="noStrike">
                <a:solidFill>
                  <a:srgbClr val="000000"/>
                </a:solidFill>
                <a:uFill>
                  <a:solidFill>
                    <a:srgbClr val="ffffff"/>
                  </a:solidFill>
                </a:uFill>
                <a:latin typeface="Tahoma"/>
                <a:ea typeface="DejaVu Sans"/>
              </a:rPr>
              <a:t>Man sollte in einer Reihe hintereinander fahren (zwei Ausnahme);</a:t>
            </a:r>
            <a:endParaRPr b="0" lang="de-DE" sz="1800" spc="-1" strike="noStrike">
              <a:solidFill>
                <a:srgbClr val="000000"/>
              </a:solidFill>
              <a:uFill>
                <a:solidFill>
                  <a:srgbClr val="ffffff"/>
                </a:solidFill>
              </a:uFill>
              <a:latin typeface="Arial"/>
            </a:endParaRPr>
          </a:p>
          <a:p>
            <a:pPr algn="just">
              <a:lnSpc>
                <a:spcPct val="100000"/>
              </a:lnSpc>
            </a:pPr>
            <a:r>
              <a:rPr b="1" lang="de-DE" sz="1100" spc="-1" strike="noStrike">
                <a:solidFill>
                  <a:srgbClr val="000000"/>
                </a:solidFill>
                <a:uFill>
                  <a:solidFill>
                    <a:srgbClr val="ffffff"/>
                  </a:solidFill>
                </a:uFill>
                <a:latin typeface="Tahoma"/>
                <a:ea typeface="DejaVu Sans"/>
              </a:rPr>
              <a:t>Abs. 2 – </a:t>
            </a:r>
            <a:r>
              <a:rPr b="0" lang="de-DE" sz="1100" spc="-1" strike="noStrike">
                <a:solidFill>
                  <a:srgbClr val="000000"/>
                </a:solidFill>
                <a:uFill>
                  <a:solidFill>
                    <a:srgbClr val="ffffff"/>
                  </a:solidFill>
                </a:uFill>
                <a:latin typeface="Tahoma"/>
                <a:ea typeface="DejaVu Sans"/>
              </a:rPr>
              <a:t>Der Lenker muss Arme und Hände frei bewegen können und die Lenkstange mit wenigstens einer Hand halten;</a:t>
            </a:r>
            <a:endParaRPr b="0" lang="de-DE" sz="1800" spc="-1" strike="noStrike">
              <a:solidFill>
                <a:srgbClr val="000000"/>
              </a:solidFill>
              <a:uFill>
                <a:solidFill>
                  <a:srgbClr val="ffffff"/>
                </a:solidFill>
              </a:uFill>
              <a:latin typeface="Arial"/>
            </a:endParaRPr>
          </a:p>
          <a:p>
            <a:pPr algn="just">
              <a:lnSpc>
                <a:spcPct val="100000"/>
              </a:lnSpc>
            </a:pPr>
            <a:r>
              <a:rPr b="1" lang="de-DE" sz="1100" spc="-1" strike="noStrike">
                <a:solidFill>
                  <a:srgbClr val="000000"/>
                </a:solidFill>
                <a:uFill>
                  <a:solidFill>
                    <a:srgbClr val="ffffff"/>
                  </a:solidFill>
                </a:uFill>
                <a:latin typeface="Tahoma"/>
                <a:ea typeface="DejaVu Sans"/>
              </a:rPr>
              <a:t>Abs. 3 – </a:t>
            </a:r>
            <a:r>
              <a:rPr b="0" lang="de-DE" sz="1100" spc="-1" strike="noStrike">
                <a:solidFill>
                  <a:srgbClr val="000000"/>
                </a:solidFill>
                <a:uFill>
                  <a:solidFill>
                    <a:srgbClr val="ffffff"/>
                  </a:solidFill>
                </a:uFill>
                <a:latin typeface="Tahoma"/>
                <a:ea typeface="DejaVu Sans"/>
              </a:rPr>
              <a:t>Es dürfen keine Fahrzeuge gezogen werden und man darf sich nicht von anderen Fahrzeugen ziehen lassen;</a:t>
            </a:r>
            <a:endParaRPr b="0" lang="de-DE" sz="1800" spc="-1" strike="noStrike">
              <a:solidFill>
                <a:srgbClr val="000000"/>
              </a:solidFill>
              <a:uFill>
                <a:solidFill>
                  <a:srgbClr val="ffffff"/>
                </a:solidFill>
              </a:uFill>
              <a:latin typeface="Arial"/>
            </a:endParaRPr>
          </a:p>
          <a:p>
            <a:pPr algn="just">
              <a:lnSpc>
                <a:spcPct val="100000"/>
              </a:lnSpc>
            </a:pPr>
            <a:r>
              <a:rPr b="1" lang="de-DE" sz="1100" spc="-1" strike="noStrike">
                <a:solidFill>
                  <a:srgbClr val="000000"/>
                </a:solidFill>
                <a:uFill>
                  <a:solidFill>
                    <a:srgbClr val="ffffff"/>
                  </a:solidFill>
                </a:uFill>
                <a:latin typeface="Tahoma"/>
                <a:ea typeface="DejaVu Sans"/>
              </a:rPr>
              <a:t>Abs. 4 – </a:t>
            </a:r>
            <a:r>
              <a:rPr b="0" lang="de-DE" sz="1100" spc="-1" strike="noStrike">
                <a:solidFill>
                  <a:srgbClr val="000000"/>
                </a:solidFill>
                <a:uFill>
                  <a:solidFill>
                    <a:srgbClr val="ffffff"/>
                  </a:solidFill>
                </a:uFill>
                <a:latin typeface="Tahoma"/>
                <a:ea typeface="DejaVu Sans"/>
              </a:rPr>
              <a:t>E-Roller müssen beim Überqueren einer Straße auf den Zebrastreifen und in den Fußgängerzonen geschoben werden;</a:t>
            </a:r>
            <a:endParaRPr b="0" lang="de-DE" sz="1800" spc="-1" strike="noStrike">
              <a:solidFill>
                <a:srgbClr val="000000"/>
              </a:solidFill>
              <a:uFill>
                <a:solidFill>
                  <a:srgbClr val="ffffff"/>
                </a:solidFill>
              </a:uFill>
              <a:latin typeface="Arial"/>
            </a:endParaRPr>
          </a:p>
          <a:p>
            <a:pPr algn="just">
              <a:lnSpc>
                <a:spcPct val="100000"/>
              </a:lnSpc>
            </a:pPr>
            <a:r>
              <a:rPr b="1" lang="de-DE" sz="1100" spc="-1" strike="noStrike">
                <a:solidFill>
                  <a:srgbClr val="000000"/>
                </a:solidFill>
                <a:uFill>
                  <a:solidFill>
                    <a:srgbClr val="ffffff"/>
                  </a:solidFill>
                </a:uFill>
                <a:latin typeface="Tahoma"/>
                <a:ea typeface="DejaVu Sans"/>
              </a:rPr>
              <a:t>Abs. 5 – </a:t>
            </a:r>
            <a:r>
              <a:rPr b="0" lang="de-DE" sz="1100" spc="-1" strike="noStrike">
                <a:solidFill>
                  <a:srgbClr val="000000"/>
                </a:solidFill>
                <a:uFill>
                  <a:solidFill>
                    <a:srgbClr val="ffffff"/>
                  </a:solidFill>
                </a:uFill>
                <a:latin typeface="Tahoma"/>
                <a:ea typeface="DejaVu Sans"/>
              </a:rPr>
              <a:t>Es ist verboten, andere Personen oder Sachen zu transportieren </a:t>
            </a:r>
            <a:r>
              <a:rPr b="1" lang="de-DE" sz="1100" spc="-1" strike="noStrike">
                <a:solidFill>
                  <a:srgbClr val="000000"/>
                </a:solidFill>
                <a:uFill>
                  <a:solidFill>
                    <a:srgbClr val="ffffff"/>
                  </a:solidFill>
                </a:uFill>
                <a:latin typeface="Tahoma"/>
                <a:ea typeface="DejaVu Sans"/>
              </a:rPr>
              <a:t>(nur für die E-Roller)</a:t>
            </a:r>
            <a:r>
              <a:rPr b="0" lang="de-DE" sz="1100" spc="-1" strike="noStrike">
                <a:solidFill>
                  <a:srgbClr val="000000"/>
                </a:solidFill>
                <a:uFill>
                  <a:solidFill>
                    <a:srgbClr val="ffffff"/>
                  </a:solidFill>
                </a:uFill>
                <a:latin typeface="Tahoma"/>
                <a:ea typeface="DejaVu Sans"/>
              </a:rPr>
              <a:t>;</a:t>
            </a:r>
            <a:endParaRPr b="0" lang="de-DE" sz="1800" spc="-1" strike="noStrike">
              <a:solidFill>
                <a:srgbClr val="000000"/>
              </a:solidFill>
              <a:uFill>
                <a:solidFill>
                  <a:srgbClr val="ffffff"/>
                </a:solidFill>
              </a:uFill>
              <a:latin typeface="Arial"/>
            </a:endParaRPr>
          </a:p>
          <a:p>
            <a:pPr algn="just">
              <a:lnSpc>
                <a:spcPct val="100000"/>
              </a:lnSpc>
            </a:pPr>
            <a:r>
              <a:rPr b="1" lang="de-DE" sz="1100" spc="-1" strike="noStrike">
                <a:solidFill>
                  <a:srgbClr val="000000"/>
                </a:solidFill>
                <a:uFill>
                  <a:solidFill>
                    <a:srgbClr val="ffffff"/>
                  </a:solidFill>
                </a:uFill>
                <a:latin typeface="Tahoma"/>
                <a:ea typeface="DejaVu Sans"/>
              </a:rPr>
              <a:t>Abs. 9/bis – </a:t>
            </a:r>
            <a:r>
              <a:rPr b="0" lang="de-DE" sz="1100" spc="-1" strike="noStrike">
                <a:solidFill>
                  <a:srgbClr val="000000"/>
                </a:solidFill>
                <a:uFill>
                  <a:solidFill>
                    <a:srgbClr val="ffffff"/>
                  </a:solidFill>
                </a:uFill>
                <a:latin typeface="Tahoma"/>
                <a:ea typeface="DejaVu Sans"/>
              </a:rPr>
              <a:t>Man muss hochsichtbare rückstrahlende Warnwesten oder Warnstreifen tragen, wenn man in Tunnels fährt und wenn man in der Zeit zwischen einer halben Stunde nach Sonnenuntergang und einer halben Stunde vor Sonnenaufgang außerhalb geschlossener Ortschaften fährt.</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p:txBody>
      </p:sp>
      <p:sp>
        <p:nvSpPr>
          <p:cNvPr id="193" name="CustomShape 2"/>
          <p:cNvSpPr/>
          <p:nvPr/>
        </p:nvSpPr>
        <p:spPr>
          <a:xfrm>
            <a:off x="358920" y="5040000"/>
            <a:ext cx="4318560" cy="1087560"/>
          </a:xfrm>
          <a:prstGeom prst="rect">
            <a:avLst/>
          </a:prstGeom>
          <a:gradFill>
            <a:gsLst>
              <a:gs pos="0">
                <a:srgbClr val="660066"/>
              </a:gs>
              <a:gs pos="100000">
                <a:srgbClr val="ff8080"/>
              </a:gs>
            </a:gsLst>
            <a:lin ang="2700000"/>
          </a:gradFill>
          <a:ln>
            <a:noFill/>
          </a:ln>
        </p:spPr>
        <p:style>
          <a:lnRef idx="0"/>
          <a:fillRef idx="0"/>
          <a:effectRef idx="0"/>
          <a:fontRef idx="minor"/>
        </p:style>
        <p:txBody>
          <a:bodyPr lIns="90000" rIns="90000" tIns="45000" bIns="45000" anchor="ctr"/>
          <a:p>
            <a:pPr algn="ctr">
              <a:lnSpc>
                <a:spcPct val="100000"/>
              </a:lnSpc>
            </a:pPr>
            <a:r>
              <a:rPr b="1" lang="de-DE" sz="1300" spc="-1" strike="noStrike">
                <a:solidFill>
                  <a:srgbClr val="000000"/>
                </a:solidFill>
                <a:uFill>
                  <a:solidFill>
                    <a:srgbClr val="ffffff"/>
                  </a:solidFill>
                </a:uFill>
                <a:latin typeface="Tahoma"/>
                <a:ea typeface="DejaVu Sans"/>
              </a:rPr>
              <a:t>VERHALTENSWEISE - ÜBERTRETUNG</a:t>
            </a:r>
            <a:endParaRPr b="0" lang="de-DE" sz="1800" spc="-1" strike="noStrike">
              <a:solidFill>
                <a:srgbClr val="000000"/>
              </a:solidFill>
              <a:uFill>
                <a:solidFill>
                  <a:srgbClr val="ffffff"/>
                </a:solidFill>
              </a:uFill>
              <a:latin typeface="Arial"/>
            </a:endParaRPr>
          </a:p>
          <a:p>
            <a:pPr algn="ctr">
              <a:lnSpc>
                <a:spcPct val="100000"/>
              </a:lnSpc>
            </a:pPr>
            <a:r>
              <a:rPr b="1" lang="de-DE" sz="1300" spc="-1" strike="noStrike">
                <a:solidFill>
                  <a:srgbClr val="000000"/>
                </a:solidFill>
                <a:uFill>
                  <a:solidFill>
                    <a:srgbClr val="ffffff"/>
                  </a:solidFill>
                </a:uFill>
                <a:latin typeface="Tahoma"/>
                <a:ea typeface="DejaVu Sans"/>
              </a:rPr>
              <a:t>Laut Art. 182 St.V.O.</a:t>
            </a:r>
            <a:endParaRPr b="0" lang="de-DE" sz="1800" spc="-1" strike="noStrike">
              <a:solidFill>
                <a:srgbClr val="000000"/>
              </a:solidFill>
              <a:uFill>
                <a:solidFill>
                  <a:srgbClr val="ffffff"/>
                </a:solidFill>
              </a:uFill>
              <a:latin typeface="Arial"/>
            </a:endParaRPr>
          </a:p>
        </p:txBody>
      </p:sp>
      <p:sp>
        <p:nvSpPr>
          <p:cNvPr id="194" name="CustomShape 3"/>
          <p:cNvSpPr/>
          <p:nvPr/>
        </p:nvSpPr>
        <p:spPr>
          <a:xfrm>
            <a:off x="2232000" y="418320"/>
            <a:ext cx="4887720" cy="659160"/>
          </a:xfrm>
          <a:prstGeom prst="rect">
            <a:avLst/>
          </a:prstGeom>
          <a:gradFill>
            <a:gsLst>
              <a:gs pos="0">
                <a:srgbClr val="fcaf3e"/>
              </a:gs>
              <a:gs pos="100000">
                <a:srgbClr val="ce5c00"/>
              </a:gs>
            </a:gsLst>
            <a:lin ang="3600000"/>
          </a:gradFill>
          <a:ln>
            <a:noFill/>
          </a:ln>
        </p:spPr>
        <p:style>
          <a:lnRef idx="0"/>
          <a:fillRef idx="0"/>
          <a:effectRef idx="0"/>
          <a:fontRef idx="minor"/>
        </p:style>
        <p:txBody>
          <a:bodyPr lIns="90000" rIns="90000" tIns="45000" bIns="45000" anchor="ctr"/>
          <a:p>
            <a:pPr algn="ctr">
              <a:lnSpc>
                <a:spcPct val="100000"/>
              </a:lnSpc>
            </a:pPr>
            <a:r>
              <a:rPr b="1" lang="de-DE" sz="1500" spc="-1" strike="noStrike">
                <a:solidFill>
                  <a:srgbClr val="000000"/>
                </a:solidFill>
                <a:uFill>
                  <a:solidFill>
                    <a:srgbClr val="ffffff"/>
                  </a:solidFill>
                </a:uFill>
                <a:latin typeface="Tahoma"/>
                <a:ea typeface="DejaVu Sans"/>
              </a:rPr>
              <a:t>ELEKTRO-ROLLER</a:t>
            </a:r>
            <a:endParaRPr b="0" lang="de-DE" sz="1800" spc="-1" strike="noStrike">
              <a:solidFill>
                <a:srgbClr val="000000"/>
              </a:solidFill>
              <a:uFill>
                <a:solidFill>
                  <a:srgbClr val="ffffff"/>
                </a:solidFill>
              </a:uFill>
              <a:latin typeface="Arial"/>
            </a:endParaRPr>
          </a:p>
        </p:txBody>
      </p:sp>
    </p:spTree>
  </p:cSld>
  <p:timing>
    <p:tnLst>
      <p:par>
        <p:cTn id="386" dur="indefinite" restart="never" nodeType="tmRoot">
          <p:childTnLst>
            <p:seq>
              <p:cTn id="387" nodeType="mainSeq">
                <p:childTnLst>
                  <p:par>
                    <p:cTn id="388" fill="freeze">
                      <p:stCondLst>
                        <p:cond delay="indefinite"/>
                      </p:stCondLst>
                      <p:childTnLst>
                        <p:par>
                          <p:cTn id="389" fill="freeze">
                            <p:stCondLst>
                              <p:cond delay="0"/>
                            </p:stCondLst>
                            <p:childTnLst>
                              <p:par>
                                <p:cTn id="390" nodeType="clickEffect" fill="hold" presetClass="entr" presetID="18" presetSubtype="12">
                                  <p:stCondLst>
                                    <p:cond delay="0"/>
                                  </p:stCondLst>
                                  <p:childTnLst>
                                    <p:set>
                                      <p:cBhvr>
                                        <p:cTn id="391" dur="1" fill="hold">
                                          <p:stCondLst>
                                            <p:cond delay="0"/>
                                          </p:stCondLst>
                                        </p:cTn>
                                        <p:tgtEl>
                                          <p:spTgt spid="194"/>
                                        </p:tgtEl>
                                        <p:attrNameLst>
                                          <p:attrName>style.visibility</p:attrName>
                                        </p:attrNameLst>
                                      </p:cBhvr>
                                      <p:to>
                                        <p:strVal val="visible"/>
                                      </p:to>
                                    </p:set>
                                    <p:animEffect filter="strips(downLeft)" transition="in">
                                      <p:cBhvr additive="repl">
                                        <p:cTn id="392" dur="500"/>
                                        <p:tgtEl>
                                          <p:spTgt spid="194"/>
                                        </p:tgtEl>
                                      </p:cBhvr>
                                    </p:animEffect>
                                  </p:childTnLst>
                                </p:cTn>
                              </p:par>
                            </p:childTnLst>
                          </p:cTn>
                        </p:par>
                      </p:childTnLst>
                    </p:cTn>
                  </p:par>
                  <p:par>
                    <p:cTn id="393" fill="freeze">
                      <p:stCondLst>
                        <p:cond delay="indefinite"/>
                      </p:stCondLst>
                      <p:childTnLst>
                        <p:par>
                          <p:cTn id="394" fill="freeze">
                            <p:stCondLst>
                              <p:cond delay="0"/>
                            </p:stCondLst>
                            <p:childTnLst>
                              <p:par>
                                <p:cTn id="395" nodeType="clickEffect" fill="hold" presetClass="entr" presetID="45">
                                  <p:stCondLst>
                                    <p:cond delay="0"/>
                                  </p:stCondLst>
                                  <p:childTnLst>
                                    <p:set>
                                      <p:cBhvr>
                                        <p:cTn id="396" dur="1" fill="hold">
                                          <p:stCondLst>
                                            <p:cond delay="0"/>
                                          </p:stCondLst>
                                        </p:cTn>
                                        <p:tgtEl>
                                          <p:spTgt spid="193"/>
                                        </p:tgtEl>
                                        <p:attrNameLst>
                                          <p:attrName>style.visibility</p:attrName>
                                        </p:attrNameLst>
                                      </p:cBhvr>
                                      <p:to>
                                        <p:strVal val="visible"/>
                                      </p:to>
                                    </p:set>
                                    <p:animEffect filter="fade" transition="in">
                                      <p:cBhvr additive="repl">
                                        <p:cTn id="397" dur="2000"/>
                                        <p:tgtEl>
                                          <p:spTgt spid="193"/>
                                        </p:tgtEl>
                                      </p:cBhvr>
                                    </p:animEffect>
                                    <p:anim calcmode="lin" valueType="str">
                                      <p:cBhvr additive="repl">
                                        <p:cTn id="398" dur="2000" fill="hold"/>
                                        <p:tgtEl>
                                          <p:spTgt spid="193"/>
                                        </p:tgtEl>
                                      </p:cBhvr>
                                      <p:tavLst>
                                        <p:tav tm="0">
                                          <p:val>
                                            <p:strVal val="0"/>
                                          </p:val>
                                        </p:tav>
                                        <p:tav tm="100000">
                                          <p:val>
                                            <p:strVal val="1"/>
                                          </p:val>
                                        </p:tav>
                                      </p:tavLst>
                                    </p:anim>
                                    <p:anim calcmode="lin" valueType="str">
                                      <p:cBhvr additive="repl">
                                        <p:cTn id="399" dur="2000" fill="hold"/>
                                        <p:tgtEl>
                                          <p:spTgt spid="193"/>
                                        </p:tgtEl>
                                      </p:cBhvr>
                                      <p:tavLst>
                                        <p:tav tm="0">
                                          <p:val>
                                            <p:strVal val="height"/>
                                          </p:val>
                                        </p:tav>
                                        <p:tav tm="100000">
                                          <p:val>
                                            <p:strVal val="height"/>
                                          </p:val>
                                        </p:tav>
                                      </p:tavLst>
                                    </p:anim>
                                  </p:childTnLst>
                                </p:cTn>
                              </p:par>
                            </p:childTnLst>
                          </p:cTn>
                        </p:par>
                      </p:childTnLst>
                    </p:cTn>
                  </p:par>
                  <p:par>
                    <p:cTn id="400" fill="freeze">
                      <p:stCondLst>
                        <p:cond delay="indefinite"/>
                      </p:stCondLst>
                      <p:childTnLst>
                        <p:par>
                          <p:cTn id="401" fill="freeze">
                            <p:stCondLst>
                              <p:cond delay="0"/>
                            </p:stCondLst>
                            <p:childTnLst>
                              <p:par>
                                <p:cTn id="402" nodeType="clickEffect" fill="hold" presetClass="entr" presetID="6" presetSubtype="32">
                                  <p:stCondLst>
                                    <p:cond delay="0"/>
                                  </p:stCondLst>
                                  <p:childTnLst>
                                    <p:set>
                                      <p:cBhvr>
                                        <p:cTn id="403" dur="1" fill="hold">
                                          <p:stCondLst>
                                            <p:cond delay="0"/>
                                          </p:stCondLst>
                                        </p:cTn>
                                        <p:tgtEl>
                                          <p:spTgt spid="192"/>
                                        </p:tgtEl>
                                        <p:attrNameLst>
                                          <p:attrName>style.visibility</p:attrName>
                                        </p:attrNameLst>
                                      </p:cBhvr>
                                      <p:to>
                                        <p:strVal val="visible"/>
                                      </p:to>
                                    </p:set>
                                    <p:animEffect filter="circle(out)" transition="in">
                                      <p:cBhvr additive="repl">
                                        <p:cTn id="404" dur="2000"/>
                                        <p:tgtEl>
                                          <p:spTgt spid="1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2590560" y="2725560"/>
            <a:ext cx="4318560" cy="1087560"/>
          </a:xfrm>
          <a:prstGeom prst="rect">
            <a:avLst/>
          </a:prstGeom>
          <a:gradFill>
            <a:gsLst>
              <a:gs pos="0">
                <a:srgbClr val="660066"/>
              </a:gs>
              <a:gs pos="100000">
                <a:srgbClr val="ff8080"/>
              </a:gs>
            </a:gsLst>
            <a:lin ang="2700000"/>
          </a:gradFill>
          <a:ln>
            <a:noFill/>
          </a:ln>
        </p:spPr>
        <p:style>
          <a:lnRef idx="0"/>
          <a:fillRef idx="0"/>
          <a:effectRef idx="0"/>
          <a:fontRef idx="minor"/>
        </p:style>
        <p:txBody>
          <a:bodyPr lIns="90000" rIns="90000" tIns="45000" bIns="45000" anchor="ctr"/>
          <a:p>
            <a:pPr algn="ctr">
              <a:lnSpc>
                <a:spcPct val="100000"/>
              </a:lnSpc>
            </a:pPr>
            <a:r>
              <a:rPr b="1" lang="de-DE" sz="1300" spc="-1" strike="noStrike">
                <a:solidFill>
                  <a:srgbClr val="000000"/>
                </a:solidFill>
                <a:uFill>
                  <a:solidFill>
                    <a:srgbClr val="ffffff"/>
                  </a:solidFill>
                </a:uFill>
                <a:latin typeface="Tahoma"/>
                <a:ea typeface="DejaVu Sans"/>
              </a:rPr>
              <a:t>Danke für Ihre Aufmerksamkeit!</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1" lang="de-DE" sz="1300" spc="-1" strike="noStrike">
                <a:solidFill>
                  <a:srgbClr val="000000"/>
                </a:solidFill>
                <a:uFill>
                  <a:solidFill>
                    <a:srgbClr val="ffffff"/>
                  </a:solidFill>
                </a:uFill>
                <a:latin typeface="Tahoma"/>
                <a:ea typeface="DejaVu Sans"/>
              </a:rPr>
              <a:t>Major Christian Carli</a:t>
            </a:r>
            <a:endParaRPr b="0" lang="de-DE" sz="1800" spc="-1" strike="noStrike">
              <a:solidFill>
                <a:srgbClr val="000000"/>
              </a:solidFill>
              <a:uFill>
                <a:solidFill>
                  <a:srgbClr val="ffffff"/>
                </a:solidFill>
              </a:uFill>
              <a:latin typeface="Arial"/>
            </a:endParaRPr>
          </a:p>
        </p:txBody>
      </p:sp>
    </p:spTree>
  </p:cSld>
  <p:timing>
    <p:tnLst>
      <p:par>
        <p:cTn id="405" dur="indefinite" restart="never" nodeType="tmRoot">
          <p:childTnLst>
            <p:seq>
              <p:cTn id="406" nodeType="mainSeq">
                <p:childTnLst>
                  <p:par>
                    <p:cTn id="407" fill="freeze">
                      <p:stCondLst>
                        <p:cond delay="indefinite"/>
                      </p:stCondLst>
                      <p:childTnLst>
                        <p:par>
                          <p:cTn id="408" fill="freeze">
                            <p:stCondLst>
                              <p:cond delay="0"/>
                            </p:stCondLst>
                            <p:childTnLst>
                              <p:par>
                                <p:cTn id="409" nodeType="clickEffect" fill="hold" presetClass="entr" presetID="20">
                                  <p:stCondLst>
                                    <p:cond delay="0"/>
                                  </p:stCondLst>
                                  <p:childTnLst>
                                    <p:set>
                                      <p:cBhvr>
                                        <p:cTn id="410" dur="1" fill="hold">
                                          <p:stCondLst>
                                            <p:cond delay="0"/>
                                          </p:stCondLst>
                                        </p:cTn>
                                        <p:tgtEl>
                                          <p:spTgt spid="195"/>
                                        </p:tgtEl>
                                        <p:attrNameLst>
                                          <p:attrName>style.visibility</p:attrName>
                                        </p:attrNameLst>
                                      </p:cBhvr>
                                      <p:to>
                                        <p:strVal val="visible"/>
                                      </p:to>
                                    </p:set>
                                    <p:animEffect filter="wedge" transition="in">
                                      <p:cBhvr additive="repl">
                                        <p:cTn id="411" dur="2000"/>
                                        <p:tgtEl>
                                          <p:spTgt spid="1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224000" y="2664000"/>
            <a:ext cx="1839600" cy="964800"/>
          </a:xfrm>
          <a:prstGeom prst="rect">
            <a:avLst/>
          </a:prstGeom>
          <a:gradFill>
            <a:gsLst>
              <a:gs pos="0">
                <a:srgbClr val="660066"/>
              </a:gs>
              <a:gs pos="100000">
                <a:srgbClr val="ff8080"/>
              </a:gs>
            </a:gsLst>
            <a:lin ang="2700000"/>
          </a:gradFill>
          <a:ln>
            <a:noFill/>
          </a:ln>
        </p:spPr>
        <p:style>
          <a:lnRef idx="0"/>
          <a:fillRef idx="0"/>
          <a:effectRef idx="0"/>
          <a:fontRef idx="minor"/>
        </p:style>
        <p:txBody>
          <a:bodyPr lIns="90000" rIns="90000" tIns="45000" bIns="45000" anchor="ctr"/>
          <a:p>
            <a:pPr algn="ctr">
              <a:lnSpc>
                <a:spcPct val="100000"/>
              </a:lnSpc>
            </a:pPr>
            <a:r>
              <a:rPr b="1" lang="de-DE" sz="1300" spc="-1" strike="noStrike">
                <a:solidFill>
                  <a:srgbClr val="000000"/>
                </a:solidFill>
                <a:uFill>
                  <a:solidFill>
                    <a:srgbClr val="ffffff"/>
                  </a:solidFill>
                </a:uFill>
                <a:latin typeface="Arial"/>
                <a:ea typeface="DejaVu Sans"/>
              </a:rPr>
              <a:t>HOVERBOARD</a:t>
            </a:r>
            <a:endParaRPr b="0" lang="de-DE" sz="1800" spc="-1" strike="noStrike">
              <a:solidFill>
                <a:srgbClr val="000000"/>
              </a:solidFill>
              <a:uFill>
                <a:solidFill>
                  <a:srgbClr val="ffffff"/>
                </a:solidFill>
              </a:uFill>
              <a:latin typeface="Arial"/>
            </a:endParaRPr>
          </a:p>
        </p:txBody>
      </p:sp>
      <p:sp>
        <p:nvSpPr>
          <p:cNvPr id="124" name="CustomShape 2"/>
          <p:cNvSpPr/>
          <p:nvPr/>
        </p:nvSpPr>
        <p:spPr>
          <a:xfrm>
            <a:off x="6552000" y="2778480"/>
            <a:ext cx="1769040" cy="964800"/>
          </a:xfrm>
          <a:prstGeom prst="rect">
            <a:avLst/>
          </a:prstGeom>
          <a:gradFill>
            <a:gsLst>
              <a:gs pos="0">
                <a:srgbClr val="fce94f"/>
              </a:gs>
              <a:gs pos="100000">
                <a:srgbClr val="c4a000"/>
              </a:gs>
            </a:gsLst>
            <a:lin ang="3600000"/>
          </a:gradFill>
          <a:ln>
            <a:noFill/>
          </a:ln>
        </p:spPr>
        <p:style>
          <a:lnRef idx="0"/>
          <a:fillRef idx="0"/>
          <a:effectRef idx="0"/>
          <a:fontRef idx="minor"/>
        </p:style>
        <p:txBody>
          <a:bodyPr lIns="90000" rIns="90000" tIns="45000" bIns="45000" anchor="ctr"/>
          <a:p>
            <a:pPr algn="ctr">
              <a:lnSpc>
                <a:spcPct val="100000"/>
              </a:lnSpc>
            </a:pPr>
            <a:r>
              <a:rPr b="1" lang="de-DE" sz="1300" spc="-1" strike="noStrike">
                <a:solidFill>
                  <a:srgbClr val="000000"/>
                </a:solidFill>
                <a:uFill>
                  <a:solidFill>
                    <a:srgbClr val="ffffff"/>
                  </a:solidFill>
                </a:uFill>
                <a:latin typeface="Arial"/>
                <a:ea typeface="DejaVu Sans"/>
              </a:rPr>
              <a:t>SEGWAY</a:t>
            </a:r>
            <a:endParaRPr b="0" lang="de-DE" sz="1800" spc="-1" strike="noStrike">
              <a:solidFill>
                <a:srgbClr val="000000"/>
              </a:solidFill>
              <a:uFill>
                <a:solidFill>
                  <a:srgbClr val="ffffff"/>
                </a:solidFill>
              </a:uFill>
              <a:latin typeface="Arial"/>
            </a:endParaRPr>
          </a:p>
        </p:txBody>
      </p:sp>
      <p:sp>
        <p:nvSpPr>
          <p:cNvPr id="125" name="CustomShape 3"/>
          <p:cNvSpPr/>
          <p:nvPr/>
        </p:nvSpPr>
        <p:spPr>
          <a:xfrm>
            <a:off x="3917880" y="4752000"/>
            <a:ext cx="1839600" cy="860760"/>
          </a:xfrm>
          <a:prstGeom prst="rect">
            <a:avLst/>
          </a:prstGeom>
          <a:gradFill>
            <a:gsLst>
              <a:gs pos="0">
                <a:srgbClr val="3f4f3d"/>
              </a:gs>
              <a:gs pos="100000">
                <a:srgbClr val="83a67f"/>
              </a:gs>
            </a:gsLst>
            <a:lin ang="1800000"/>
          </a:gradFill>
          <a:ln>
            <a:noFill/>
          </a:ln>
        </p:spPr>
        <p:style>
          <a:lnRef idx="0"/>
          <a:fillRef idx="0"/>
          <a:effectRef idx="0"/>
          <a:fontRef idx="minor"/>
        </p:style>
        <p:txBody>
          <a:bodyPr lIns="90000" rIns="90000" tIns="45000" bIns="45000" anchor="ctr"/>
          <a:p>
            <a:pPr algn="ctr">
              <a:lnSpc>
                <a:spcPct val="100000"/>
              </a:lnSpc>
            </a:pPr>
            <a:r>
              <a:rPr b="1" lang="de-DE" sz="1300" spc="-1" strike="noStrike">
                <a:solidFill>
                  <a:srgbClr val="000000"/>
                </a:solidFill>
                <a:uFill>
                  <a:solidFill>
                    <a:srgbClr val="ffffff"/>
                  </a:solidFill>
                </a:uFill>
                <a:latin typeface="Arial"/>
                <a:ea typeface="DejaVu Sans"/>
              </a:rPr>
              <a:t>MONOWHEEL</a:t>
            </a:r>
            <a:endParaRPr b="0" lang="de-DE" sz="1800" spc="-1" strike="noStrike">
              <a:solidFill>
                <a:srgbClr val="000000"/>
              </a:solidFill>
              <a:uFill>
                <a:solidFill>
                  <a:srgbClr val="ffffff"/>
                </a:solidFill>
              </a:uFill>
              <a:latin typeface="Arial"/>
            </a:endParaRPr>
          </a:p>
        </p:txBody>
      </p:sp>
      <p:sp>
        <p:nvSpPr>
          <p:cNvPr id="126" name="CustomShape 4"/>
          <p:cNvSpPr/>
          <p:nvPr/>
        </p:nvSpPr>
        <p:spPr>
          <a:xfrm>
            <a:off x="3903120" y="1407600"/>
            <a:ext cx="1910520" cy="723240"/>
          </a:xfrm>
          <a:prstGeom prst="rect">
            <a:avLst/>
          </a:prstGeom>
          <a:noFill/>
          <a:ln>
            <a:noFill/>
          </a:ln>
        </p:spPr>
        <p:style>
          <a:lnRef idx="0"/>
          <a:fillRef idx="0"/>
          <a:effectRef idx="0"/>
          <a:fontRef idx="minor"/>
        </p:style>
        <p:txBody>
          <a:bodyPr lIns="0" rIns="0" tIns="0" bIns="0" anchor="ctr"/>
          <a:p>
            <a:pPr algn="ctr">
              <a:lnSpc>
                <a:spcPct val="100000"/>
              </a:lnSpc>
            </a:pPr>
            <a:r>
              <a:rPr b="0" lang="de-DE" sz="2400" spc="-1" strike="noStrike">
                <a:solidFill>
                  <a:srgbClr val="6666ff"/>
                </a:solidFill>
                <a:uFill>
                  <a:solidFill>
                    <a:srgbClr val="ffffff"/>
                  </a:solidFill>
                </a:uFill>
                <a:latin typeface="Calibri"/>
                <a:ea typeface="DejaVu Sans"/>
              </a:rPr>
              <a:t>Art. 190 St.V.O</a:t>
            </a:r>
            <a:r>
              <a:rPr b="0" lang="de-DE" sz="2400" spc="-1" strike="noStrike">
                <a:solidFill>
                  <a:srgbClr val="000000"/>
                </a:solidFill>
                <a:uFill>
                  <a:solidFill>
                    <a:srgbClr val="ffffff"/>
                  </a:solidFill>
                </a:uFill>
                <a:latin typeface="Calibri"/>
                <a:ea typeface="DejaVu Sans"/>
              </a:rPr>
              <a:t> </a:t>
            </a:r>
            <a:endParaRPr b="0" lang="de-DE" sz="1800" spc="-1" strike="noStrike">
              <a:solidFill>
                <a:srgbClr val="000000"/>
              </a:solidFill>
              <a:uFill>
                <a:solidFill>
                  <a:srgbClr val="ffffff"/>
                </a:solidFill>
              </a:uFill>
              <a:latin typeface="Arial"/>
            </a:endParaRPr>
          </a:p>
        </p:txBody>
      </p:sp>
      <p:sp>
        <p:nvSpPr>
          <p:cNvPr id="127" name="CustomShape 5"/>
          <p:cNvSpPr/>
          <p:nvPr/>
        </p:nvSpPr>
        <p:spPr>
          <a:xfrm>
            <a:off x="3168000" y="1887480"/>
            <a:ext cx="3212640" cy="2805480"/>
          </a:xfrm>
          <a:custGeom>
            <a:avLst/>
            <a:gdLst/>
            <a:ahLst/>
            <a:rect l="l" t="t" r="r" b="b"/>
            <a:pathLst>
              <a:path w="8467" h="7234">
                <a:moveTo>
                  <a:pt x="2116" y="1808"/>
                </a:moveTo>
                <a:lnTo>
                  <a:pt x="3684" y="1808"/>
                </a:lnTo>
                <a:lnTo>
                  <a:pt x="3684" y="904"/>
                </a:lnTo>
                <a:lnTo>
                  <a:pt x="3174" y="904"/>
                </a:lnTo>
                <a:lnTo>
                  <a:pt x="4233" y="0"/>
                </a:lnTo>
                <a:lnTo>
                  <a:pt x="5291" y="904"/>
                </a:lnTo>
                <a:lnTo>
                  <a:pt x="4781" y="904"/>
                </a:lnTo>
                <a:lnTo>
                  <a:pt x="4781" y="1808"/>
                </a:lnTo>
                <a:lnTo>
                  <a:pt x="6349" y="1808"/>
                </a:lnTo>
                <a:lnTo>
                  <a:pt x="6349" y="3147"/>
                </a:lnTo>
                <a:lnTo>
                  <a:pt x="7407" y="3147"/>
                </a:lnTo>
                <a:lnTo>
                  <a:pt x="7407" y="2712"/>
                </a:lnTo>
                <a:lnTo>
                  <a:pt x="8466" y="3616"/>
                </a:lnTo>
                <a:lnTo>
                  <a:pt x="7407" y="4520"/>
                </a:lnTo>
                <a:lnTo>
                  <a:pt x="7407" y="4085"/>
                </a:lnTo>
                <a:lnTo>
                  <a:pt x="6349" y="4085"/>
                </a:lnTo>
                <a:lnTo>
                  <a:pt x="6349" y="5424"/>
                </a:lnTo>
                <a:lnTo>
                  <a:pt x="4781" y="5424"/>
                </a:lnTo>
                <a:lnTo>
                  <a:pt x="4781" y="6328"/>
                </a:lnTo>
                <a:lnTo>
                  <a:pt x="5291" y="6328"/>
                </a:lnTo>
                <a:lnTo>
                  <a:pt x="4233" y="7233"/>
                </a:lnTo>
                <a:lnTo>
                  <a:pt x="3174" y="6328"/>
                </a:lnTo>
                <a:lnTo>
                  <a:pt x="3684" y="6328"/>
                </a:lnTo>
                <a:lnTo>
                  <a:pt x="3684" y="5424"/>
                </a:lnTo>
                <a:lnTo>
                  <a:pt x="2116" y="5424"/>
                </a:lnTo>
                <a:lnTo>
                  <a:pt x="2116" y="4085"/>
                </a:lnTo>
                <a:lnTo>
                  <a:pt x="1058" y="4085"/>
                </a:lnTo>
                <a:lnTo>
                  <a:pt x="1058" y="4520"/>
                </a:lnTo>
                <a:lnTo>
                  <a:pt x="0" y="3616"/>
                </a:lnTo>
                <a:lnTo>
                  <a:pt x="1058" y="2712"/>
                </a:lnTo>
                <a:lnTo>
                  <a:pt x="1058" y="3147"/>
                </a:lnTo>
                <a:lnTo>
                  <a:pt x="2116" y="3147"/>
                </a:lnTo>
                <a:lnTo>
                  <a:pt x="2116" y="1808"/>
                </a:lnTo>
              </a:path>
            </a:pathLst>
          </a:custGeom>
          <a:solidFill>
            <a:srgbClr val="ccffcc"/>
          </a:solidFill>
          <a:ln>
            <a:solidFill>
              <a:srgbClr val="3465a4"/>
            </a:solidFill>
          </a:ln>
        </p:spPr>
        <p:style>
          <a:lnRef idx="0"/>
          <a:fillRef idx="0"/>
          <a:effectRef idx="0"/>
          <a:fontRef idx="minor"/>
        </p:style>
        <p:txBody>
          <a:bodyPr wrap="none" lIns="90000" rIns="90000" tIns="45000" bIns="45000" anchor="ctr"/>
          <a:p>
            <a:pPr algn="ctr">
              <a:lnSpc>
                <a:spcPct val="100000"/>
              </a:lnSpc>
            </a:pPr>
            <a:r>
              <a:rPr b="1" lang="de-DE" sz="1500" spc="-1" strike="noStrike">
                <a:solidFill>
                  <a:srgbClr val="000000"/>
                </a:solidFill>
                <a:uFill>
                  <a:solidFill>
                    <a:srgbClr val="ffffff"/>
                  </a:solidFill>
                </a:uFill>
                <a:latin typeface="Tahoma"/>
                <a:ea typeface="DejaVu Sans"/>
              </a:rPr>
              <a:t>ELEKTRO</a:t>
            </a:r>
            <a:endParaRPr b="0" lang="de-DE" sz="1800" spc="-1" strike="noStrike">
              <a:solidFill>
                <a:srgbClr val="000000"/>
              </a:solidFill>
              <a:uFill>
                <a:solidFill>
                  <a:srgbClr val="ffffff"/>
                </a:solidFill>
              </a:uFill>
              <a:latin typeface="Arial"/>
            </a:endParaRPr>
          </a:p>
          <a:p>
            <a:pPr algn="ctr">
              <a:lnSpc>
                <a:spcPct val="100000"/>
              </a:lnSpc>
            </a:pPr>
            <a:r>
              <a:rPr b="1" lang="de-DE" sz="1500" spc="-1" strike="noStrike">
                <a:solidFill>
                  <a:srgbClr val="000000"/>
                </a:solidFill>
                <a:uFill>
                  <a:solidFill>
                    <a:srgbClr val="ffffff"/>
                  </a:solidFill>
                </a:uFill>
                <a:latin typeface="Tahoma"/>
                <a:ea typeface="DejaVu Sans"/>
              </a:rPr>
              <a:t>MIKROMOBILITÄT</a:t>
            </a:r>
            <a:endParaRPr b="0" lang="de-DE" sz="1800" spc="-1" strike="noStrike">
              <a:solidFill>
                <a:srgbClr val="000000"/>
              </a:solidFill>
              <a:uFill>
                <a:solidFill>
                  <a:srgbClr val="ffffff"/>
                </a:solidFill>
              </a:uFill>
              <a:latin typeface="Arial"/>
            </a:endParaRPr>
          </a:p>
        </p:txBody>
      </p:sp>
      <p:pic>
        <p:nvPicPr>
          <p:cNvPr id="128" name="" descr=""/>
          <p:cNvPicPr/>
          <p:nvPr/>
        </p:nvPicPr>
        <p:blipFill>
          <a:blip r:embed="rId1"/>
          <a:stretch/>
        </p:blipFill>
        <p:spPr>
          <a:xfrm>
            <a:off x="997560" y="3810240"/>
            <a:ext cx="2574720" cy="1948680"/>
          </a:xfrm>
          <a:prstGeom prst="rect">
            <a:avLst/>
          </a:prstGeom>
          <a:ln>
            <a:noFill/>
          </a:ln>
        </p:spPr>
      </p:pic>
      <p:pic>
        <p:nvPicPr>
          <p:cNvPr id="129" name="" descr=""/>
          <p:cNvPicPr/>
          <p:nvPr/>
        </p:nvPicPr>
        <p:blipFill>
          <a:blip r:embed="rId2"/>
          <a:stretch/>
        </p:blipFill>
        <p:spPr>
          <a:xfrm>
            <a:off x="6013800" y="3845880"/>
            <a:ext cx="2335680" cy="1767600"/>
          </a:xfrm>
          <a:prstGeom prst="rect">
            <a:avLst/>
          </a:prstGeom>
          <a:ln>
            <a:noFill/>
          </a:ln>
        </p:spPr>
      </p:pic>
      <p:pic>
        <p:nvPicPr>
          <p:cNvPr id="130" name="" descr=""/>
          <p:cNvPicPr/>
          <p:nvPr/>
        </p:nvPicPr>
        <p:blipFill>
          <a:blip r:embed="rId3"/>
          <a:stretch/>
        </p:blipFill>
        <p:spPr>
          <a:xfrm>
            <a:off x="5940000" y="924120"/>
            <a:ext cx="2713680" cy="1690200"/>
          </a:xfrm>
          <a:prstGeom prst="rect">
            <a:avLst/>
          </a:prstGeom>
          <a:ln>
            <a:noFill/>
          </a:ln>
        </p:spPr>
      </p:pic>
      <p:sp>
        <p:nvSpPr>
          <p:cNvPr id="131" name="CustomShape 6"/>
          <p:cNvSpPr/>
          <p:nvPr/>
        </p:nvSpPr>
        <p:spPr>
          <a:xfrm>
            <a:off x="8226000" y="5277960"/>
            <a:ext cx="847440" cy="550800"/>
          </a:xfrm>
          <a:prstGeom prst="rect">
            <a:avLst/>
          </a:prstGeom>
          <a:noFill/>
          <a:ln>
            <a:noFill/>
          </a:ln>
        </p:spPr>
        <p:style>
          <a:lnRef idx="0"/>
          <a:fillRef idx="0"/>
          <a:effectRef idx="0"/>
          <a:fontRef idx="minor"/>
        </p:style>
        <p:txBody>
          <a:bodyPr lIns="90000" rIns="90000" tIns="45000" bIns="45000"/>
          <a:p>
            <a:r>
              <a:rPr b="1" lang="de-DE" sz="2600" spc="-1" strike="noStrike">
                <a:solidFill>
                  <a:srgbClr val="6666ff"/>
                </a:solidFill>
                <a:uFill>
                  <a:solidFill>
                    <a:srgbClr val="ffffff"/>
                  </a:solidFill>
                </a:uFill>
                <a:latin typeface="Calibri"/>
                <a:ea typeface="DejaVu Sans"/>
              </a:rPr>
              <a:t>…</a:t>
            </a:r>
            <a:r>
              <a:rPr b="1" lang="de-DE" sz="2600" spc="-1" strike="noStrike">
                <a:solidFill>
                  <a:srgbClr val="6666ff"/>
                </a:solidFill>
                <a:uFill>
                  <a:solidFill>
                    <a:srgbClr val="ffffff"/>
                  </a:solidFill>
                </a:uFill>
                <a:latin typeface="Calibri"/>
                <a:ea typeface="DejaVu Sans"/>
              </a:rPr>
              <a:t>..</a:t>
            </a:r>
            <a:endParaRPr b="0" lang="de-DE" sz="1800" spc="-1" strike="noStrike">
              <a:solidFill>
                <a:srgbClr val="000000"/>
              </a:solidFill>
              <a:uFill>
                <a:solidFill>
                  <a:srgbClr val="ffffff"/>
                </a:solidFill>
              </a:uFill>
              <a:latin typeface="Arial"/>
            </a:endParaRPr>
          </a:p>
        </p:txBody>
      </p:sp>
      <p:sp>
        <p:nvSpPr>
          <p:cNvPr id="132" name="CustomShape 7"/>
          <p:cNvSpPr/>
          <p:nvPr/>
        </p:nvSpPr>
        <p:spPr>
          <a:xfrm>
            <a:off x="2489040" y="482400"/>
            <a:ext cx="4348440" cy="666720"/>
          </a:xfrm>
          <a:prstGeom prst="rect">
            <a:avLst/>
          </a:prstGeom>
          <a:noFill/>
          <a:ln>
            <a:noFill/>
          </a:ln>
        </p:spPr>
        <p:style>
          <a:lnRef idx="0"/>
          <a:fillRef idx="0"/>
          <a:effectRef idx="0"/>
          <a:fontRef idx="minor"/>
        </p:style>
        <p:txBody>
          <a:bodyPr lIns="90000" rIns="90000" tIns="45000" bIns="45000"/>
          <a:p>
            <a:pPr algn="ctr">
              <a:lnSpc>
                <a:spcPct val="100000"/>
              </a:lnSpc>
            </a:pPr>
            <a:r>
              <a:rPr b="1" i="1" lang="de-DE" sz="1200" spc="-1" strike="noStrike">
                <a:solidFill>
                  <a:srgbClr val="000000"/>
                </a:solidFill>
                <a:uFill>
                  <a:solidFill>
                    <a:srgbClr val="ffffff"/>
                  </a:solidFill>
                </a:uFill>
                <a:latin typeface="Tahoma"/>
                <a:ea typeface="Microsoft YaHei"/>
              </a:rPr>
              <a:t>Dekret des Infrastruktur- und Transportministeriums vom 04. Juni 2019, Nr. 229</a:t>
            </a:r>
            <a:endParaRPr b="0" lang="de-DE" sz="1800" spc="-1" strike="noStrike">
              <a:solidFill>
                <a:srgbClr val="000000"/>
              </a:solidFill>
              <a:uFill>
                <a:solidFill>
                  <a:srgbClr val="ffffff"/>
                </a:solidFill>
              </a:uFill>
              <a:latin typeface="Arial"/>
            </a:endParaRPr>
          </a:p>
        </p:txBody>
      </p:sp>
    </p:spTree>
  </p:cSld>
  <p:timing>
    <p:tnLst>
      <p:par>
        <p:cTn id="38" dur="indefinite" restart="never" nodeType="tmRoot">
          <p:childTnLst>
            <p:seq>
              <p:cTn id="39" nodeType="mainSeq">
                <p:childTnLst>
                  <p:par>
                    <p:cTn id="40" fill="freeze">
                      <p:stCondLst>
                        <p:cond delay="indefinite"/>
                      </p:stCondLst>
                      <p:childTnLst>
                        <p:par>
                          <p:cTn id="41" fill="freeze">
                            <p:stCondLst>
                              <p:cond delay="0"/>
                            </p:stCondLst>
                            <p:childTnLst>
                              <p:par>
                                <p:cTn id="42" nodeType="clickEffect" fill="hold" presetClass="entr" presetID="22" presetSubtype="1">
                                  <p:stCondLst>
                                    <p:cond delay="0"/>
                                  </p:stCondLst>
                                  <p:childTnLst>
                                    <p:set>
                                      <p:cBhvr>
                                        <p:cTn id="43" dur="1" fill="hold">
                                          <p:stCondLst>
                                            <p:cond delay="0"/>
                                          </p:stCondLst>
                                        </p:cTn>
                                        <p:tgtEl>
                                          <p:spTgt spid="132">
                                            <p:txEl>
                                              <p:pRg st="0" end="79"/>
                                            </p:txEl>
                                          </p:spTgt>
                                        </p:tgtEl>
                                        <p:attrNameLst>
                                          <p:attrName>style.visibility</p:attrName>
                                        </p:attrNameLst>
                                      </p:cBhvr>
                                      <p:to>
                                        <p:strVal val="visible"/>
                                      </p:to>
                                    </p:set>
                                    <p:animEffect filter="wipe(up)" transition="in">
                                      <p:cBhvr additive="repl">
                                        <p:cTn id="44" dur="500"/>
                                        <p:tgtEl>
                                          <p:spTgt spid="132">
                                            <p:txEl>
                                              <p:pRg st="0" end="79"/>
                                            </p:txEl>
                                          </p:spTgt>
                                        </p:tgtEl>
                                      </p:cBhvr>
                                    </p:animEffect>
                                  </p:childTnLst>
                                </p:cTn>
                              </p:par>
                            </p:childTnLst>
                          </p:cTn>
                        </p:par>
                      </p:childTnLst>
                    </p:cTn>
                  </p:par>
                  <p:par>
                    <p:cTn id="45" fill="freeze">
                      <p:stCondLst>
                        <p:cond delay="indefinite"/>
                      </p:stCondLst>
                      <p:childTnLst>
                        <p:par>
                          <p:cTn id="46" fill="freeze">
                            <p:stCondLst>
                              <p:cond delay="0"/>
                            </p:stCondLst>
                            <p:childTnLst>
                              <p:par>
                                <p:cTn id="47" nodeType="clickEffect" fill="hold" presetClass="entr" presetID="42">
                                  <p:stCondLst>
                                    <p:cond delay="0"/>
                                  </p:stCondLst>
                                  <p:childTnLst>
                                    <p:set>
                                      <p:cBhvr>
                                        <p:cTn id="48" dur="1" fill="hold">
                                          <p:stCondLst>
                                            <p:cond delay="0"/>
                                          </p:stCondLst>
                                        </p:cTn>
                                        <p:tgtEl>
                                          <p:spTgt spid="127"/>
                                        </p:tgtEl>
                                        <p:attrNameLst>
                                          <p:attrName>style.visibility</p:attrName>
                                        </p:attrNameLst>
                                      </p:cBhvr>
                                      <p:to>
                                        <p:strVal val="visible"/>
                                      </p:to>
                                    </p:set>
                                    <p:animEffect filter="fade" transition="in">
                                      <p:cBhvr additive="repl">
                                        <p:cTn id="49" dur="1000"/>
                                        <p:tgtEl>
                                          <p:spTgt spid="127"/>
                                        </p:tgtEl>
                                      </p:cBhvr>
                                    </p:animEffect>
                                    <p:anim calcmode="lin" valueType="num">
                                      <p:cBhvr additive="repl">
                                        <p:cTn id="50" dur="1000" fill="hold"/>
                                        <p:tgtEl>
                                          <p:spTgt spid="127"/>
                                        </p:tgtEl>
                                        <p:attrNameLst>
                                          <p:attrName>ppt_x</p:attrName>
                                        </p:attrNameLst>
                                      </p:cBhvr>
                                      <p:tavLst>
                                        <p:tav tm="0">
                                          <p:val>
                                            <p:strVal val="#ppt_x"/>
                                          </p:val>
                                        </p:tav>
                                        <p:tav tm="100000">
                                          <p:val>
                                            <p:strVal val="#ppt_x"/>
                                          </p:val>
                                        </p:tav>
                                      </p:tavLst>
                                    </p:anim>
                                    <p:anim calcmode="lin" valueType="num">
                                      <p:cBhvr additive="repl">
                                        <p:cTn id="51"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52" fill="freeze">
                      <p:stCondLst>
                        <p:cond delay="indefinite"/>
                      </p:stCondLst>
                      <p:childTnLst>
                        <p:par>
                          <p:cTn id="53" fill="freeze">
                            <p:stCondLst>
                              <p:cond delay="0"/>
                            </p:stCondLst>
                            <p:childTnLst>
                              <p:par>
                                <p:cTn id="54" nodeType="clickEffect" fill="hold" presetClass="entr" presetID="14" presetSubtype="10">
                                  <p:stCondLst>
                                    <p:cond delay="0"/>
                                  </p:stCondLst>
                                  <p:childTnLst>
                                    <p:set>
                                      <p:cBhvr>
                                        <p:cTn id="55" dur="1" fill="hold">
                                          <p:stCondLst>
                                            <p:cond delay="0"/>
                                          </p:stCondLst>
                                        </p:cTn>
                                        <p:tgtEl>
                                          <p:spTgt spid="126">
                                            <p:txEl>
                                              <p:pRg st="0" end="17"/>
                                            </p:txEl>
                                          </p:spTgt>
                                        </p:tgtEl>
                                        <p:attrNameLst>
                                          <p:attrName>style.visibility</p:attrName>
                                        </p:attrNameLst>
                                      </p:cBhvr>
                                      <p:to>
                                        <p:strVal val="visible"/>
                                      </p:to>
                                    </p:set>
                                    <p:animEffect filter="randombar(horizontal)" transition="in">
                                      <p:cBhvr additive="repl">
                                        <p:cTn id="56" dur="500"/>
                                        <p:tgtEl>
                                          <p:spTgt spid="126">
                                            <p:txEl>
                                              <p:pRg st="0" end="17"/>
                                            </p:txEl>
                                          </p:spTgt>
                                        </p:tgtEl>
                                      </p:cBhvr>
                                    </p:animEffect>
                                  </p:childTnLst>
                                </p:cTn>
                              </p:par>
                            </p:childTnLst>
                          </p:cTn>
                        </p:par>
                      </p:childTnLst>
                    </p:cTn>
                  </p:par>
                  <p:par>
                    <p:cTn id="57" fill="freeze">
                      <p:stCondLst>
                        <p:cond delay="indefinite"/>
                      </p:stCondLst>
                      <p:childTnLst>
                        <p:par>
                          <p:cTn id="58" fill="freeze">
                            <p:stCondLst>
                              <p:cond delay="0"/>
                            </p:stCondLst>
                            <p:childTnLst>
                              <p:par>
                                <p:cTn id="59" nodeType="clickEffect" fill="hold" presetClass="entr" presetID="3" presetSubtype="10">
                                  <p:stCondLst>
                                    <p:cond delay="0"/>
                                  </p:stCondLst>
                                  <p:childTnLst>
                                    <p:set>
                                      <p:cBhvr>
                                        <p:cTn id="60" dur="1" fill="hold">
                                          <p:stCondLst>
                                            <p:cond delay="0"/>
                                          </p:stCondLst>
                                        </p:cTn>
                                        <p:tgtEl>
                                          <p:spTgt spid="123"/>
                                        </p:tgtEl>
                                        <p:attrNameLst>
                                          <p:attrName>style.visibility</p:attrName>
                                        </p:attrNameLst>
                                      </p:cBhvr>
                                      <p:to>
                                        <p:strVal val="visible"/>
                                      </p:to>
                                    </p:set>
                                    <p:animEffect filter="blinds(horizontal)" transition="in">
                                      <p:cBhvr additive="repl">
                                        <p:cTn id="61" dur="500"/>
                                        <p:tgtEl>
                                          <p:spTgt spid="123"/>
                                        </p:tgtEl>
                                      </p:cBhvr>
                                    </p:animEffect>
                                  </p:childTnLst>
                                </p:cTn>
                              </p:par>
                            </p:childTnLst>
                          </p:cTn>
                        </p:par>
                      </p:childTnLst>
                    </p:cTn>
                  </p:par>
                  <p:par>
                    <p:cTn id="62" fill="freeze">
                      <p:stCondLst>
                        <p:cond delay="indefinite"/>
                      </p:stCondLst>
                      <p:childTnLst>
                        <p:par>
                          <p:cTn id="63" fill="freeze">
                            <p:stCondLst>
                              <p:cond delay="0"/>
                            </p:stCondLst>
                            <p:childTnLst>
                              <p:par>
                                <p:cTn id="64" nodeType="clickEffect" fill="hold" presetClass="entr" presetID="20">
                                  <p:stCondLst>
                                    <p:cond delay="0"/>
                                  </p:stCondLst>
                                  <p:childTnLst>
                                    <p:set>
                                      <p:cBhvr>
                                        <p:cTn id="65" dur="1" fill="hold">
                                          <p:stCondLst>
                                            <p:cond delay="0"/>
                                          </p:stCondLst>
                                        </p:cTn>
                                        <p:tgtEl>
                                          <p:spTgt spid="128"/>
                                        </p:tgtEl>
                                        <p:attrNameLst>
                                          <p:attrName>style.visibility</p:attrName>
                                        </p:attrNameLst>
                                      </p:cBhvr>
                                      <p:to>
                                        <p:strVal val="visible"/>
                                      </p:to>
                                    </p:set>
                                    <p:animEffect filter="wedge" transition="in">
                                      <p:cBhvr additive="repl">
                                        <p:cTn id="66" dur="2000"/>
                                        <p:tgtEl>
                                          <p:spTgt spid="128"/>
                                        </p:tgtEl>
                                      </p:cBhvr>
                                    </p:animEffect>
                                  </p:childTnLst>
                                </p:cTn>
                              </p:par>
                            </p:childTnLst>
                          </p:cTn>
                        </p:par>
                      </p:childTnLst>
                    </p:cTn>
                  </p:par>
                  <p:par>
                    <p:cTn id="67" fill="freeze">
                      <p:stCondLst>
                        <p:cond delay="indefinite"/>
                      </p:stCondLst>
                      <p:childTnLst>
                        <p:par>
                          <p:cTn id="68" fill="freeze">
                            <p:stCondLst>
                              <p:cond delay="0"/>
                            </p:stCondLst>
                            <p:childTnLst>
                              <p:par>
                                <p:cTn id="69" nodeType="clickEffect" fill="hold" presetClass="entr" presetID="3" presetSubtype="10">
                                  <p:stCondLst>
                                    <p:cond delay="0"/>
                                  </p:stCondLst>
                                  <p:childTnLst>
                                    <p:set>
                                      <p:cBhvr>
                                        <p:cTn id="70" dur="1" fill="hold">
                                          <p:stCondLst>
                                            <p:cond delay="0"/>
                                          </p:stCondLst>
                                        </p:cTn>
                                        <p:tgtEl>
                                          <p:spTgt spid="124"/>
                                        </p:tgtEl>
                                        <p:attrNameLst>
                                          <p:attrName>style.visibility</p:attrName>
                                        </p:attrNameLst>
                                      </p:cBhvr>
                                      <p:to>
                                        <p:strVal val="visible"/>
                                      </p:to>
                                    </p:set>
                                    <p:animEffect filter="blinds(horizontal)" transition="in">
                                      <p:cBhvr additive="repl">
                                        <p:cTn id="71" dur="500"/>
                                        <p:tgtEl>
                                          <p:spTgt spid="124"/>
                                        </p:tgtEl>
                                      </p:cBhvr>
                                    </p:animEffect>
                                  </p:childTnLst>
                                </p:cTn>
                              </p:par>
                            </p:childTnLst>
                          </p:cTn>
                        </p:par>
                      </p:childTnLst>
                    </p:cTn>
                  </p:par>
                  <p:par>
                    <p:cTn id="72" fill="freeze">
                      <p:stCondLst>
                        <p:cond delay="indefinite"/>
                      </p:stCondLst>
                      <p:childTnLst>
                        <p:par>
                          <p:cTn id="73" fill="freeze">
                            <p:stCondLst>
                              <p:cond delay="0"/>
                            </p:stCondLst>
                            <p:childTnLst>
                              <p:par>
                                <p:cTn id="74" nodeType="clickEffect" fill="hold" presetClass="entr" presetID="20">
                                  <p:stCondLst>
                                    <p:cond delay="0"/>
                                  </p:stCondLst>
                                  <p:childTnLst>
                                    <p:set>
                                      <p:cBhvr>
                                        <p:cTn id="75" dur="1" fill="hold">
                                          <p:stCondLst>
                                            <p:cond delay="0"/>
                                          </p:stCondLst>
                                        </p:cTn>
                                        <p:tgtEl>
                                          <p:spTgt spid="130"/>
                                        </p:tgtEl>
                                        <p:attrNameLst>
                                          <p:attrName>style.visibility</p:attrName>
                                        </p:attrNameLst>
                                      </p:cBhvr>
                                      <p:to>
                                        <p:strVal val="visible"/>
                                      </p:to>
                                    </p:set>
                                    <p:animEffect filter="wedge" transition="in">
                                      <p:cBhvr additive="repl">
                                        <p:cTn id="76" dur="2000"/>
                                        <p:tgtEl>
                                          <p:spTgt spid="130"/>
                                        </p:tgtEl>
                                      </p:cBhvr>
                                    </p:animEffect>
                                  </p:childTnLst>
                                </p:cTn>
                              </p:par>
                            </p:childTnLst>
                          </p:cTn>
                        </p:par>
                      </p:childTnLst>
                    </p:cTn>
                  </p:par>
                  <p:par>
                    <p:cTn id="77" fill="freeze">
                      <p:stCondLst>
                        <p:cond delay="indefinite"/>
                      </p:stCondLst>
                      <p:childTnLst>
                        <p:par>
                          <p:cTn id="78" fill="freeze">
                            <p:stCondLst>
                              <p:cond delay="0"/>
                            </p:stCondLst>
                            <p:childTnLst>
                              <p:par>
                                <p:cTn id="79" nodeType="clickEffect" fill="hold" presetClass="entr" presetID="3" presetSubtype="10">
                                  <p:stCondLst>
                                    <p:cond delay="0"/>
                                  </p:stCondLst>
                                  <p:childTnLst>
                                    <p:set>
                                      <p:cBhvr>
                                        <p:cTn id="80" dur="1" fill="hold">
                                          <p:stCondLst>
                                            <p:cond delay="0"/>
                                          </p:stCondLst>
                                        </p:cTn>
                                        <p:tgtEl>
                                          <p:spTgt spid="125"/>
                                        </p:tgtEl>
                                        <p:attrNameLst>
                                          <p:attrName>style.visibility</p:attrName>
                                        </p:attrNameLst>
                                      </p:cBhvr>
                                      <p:to>
                                        <p:strVal val="visible"/>
                                      </p:to>
                                    </p:set>
                                    <p:animEffect filter="blinds(horizontal)" transition="in">
                                      <p:cBhvr additive="repl">
                                        <p:cTn id="81" dur="500"/>
                                        <p:tgtEl>
                                          <p:spTgt spid="125"/>
                                        </p:tgtEl>
                                      </p:cBhvr>
                                    </p:animEffect>
                                  </p:childTnLst>
                                </p:cTn>
                              </p:par>
                            </p:childTnLst>
                          </p:cTn>
                        </p:par>
                      </p:childTnLst>
                    </p:cTn>
                  </p:par>
                  <p:par>
                    <p:cTn id="82" fill="freeze">
                      <p:stCondLst>
                        <p:cond delay="indefinite"/>
                      </p:stCondLst>
                      <p:childTnLst>
                        <p:par>
                          <p:cTn id="83" fill="freeze">
                            <p:stCondLst>
                              <p:cond delay="0"/>
                            </p:stCondLst>
                            <p:childTnLst>
                              <p:par>
                                <p:cTn id="84" nodeType="clickEffect" fill="hold" presetClass="entr" presetID="20">
                                  <p:stCondLst>
                                    <p:cond delay="0"/>
                                  </p:stCondLst>
                                  <p:childTnLst>
                                    <p:set>
                                      <p:cBhvr>
                                        <p:cTn id="85" dur="1" fill="hold">
                                          <p:stCondLst>
                                            <p:cond delay="0"/>
                                          </p:stCondLst>
                                        </p:cTn>
                                        <p:tgtEl>
                                          <p:spTgt spid="129"/>
                                        </p:tgtEl>
                                        <p:attrNameLst>
                                          <p:attrName>style.visibility</p:attrName>
                                        </p:attrNameLst>
                                      </p:cBhvr>
                                      <p:to>
                                        <p:strVal val="visible"/>
                                      </p:to>
                                    </p:set>
                                    <p:animEffect filter="wedge" transition="in">
                                      <p:cBhvr additive="repl">
                                        <p:cTn id="86" dur="2000"/>
                                        <p:tgtEl>
                                          <p:spTgt spid="1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4044960" y="3101040"/>
            <a:ext cx="1910520" cy="964800"/>
          </a:xfrm>
          <a:prstGeom prst="rect">
            <a:avLst/>
          </a:prstGeom>
          <a:gradFill>
            <a:gsLst>
              <a:gs pos="0">
                <a:srgbClr val="fcaf3e"/>
              </a:gs>
              <a:gs pos="100000">
                <a:srgbClr val="ce5c00"/>
              </a:gs>
            </a:gsLst>
            <a:lin ang="3600000"/>
          </a:gradFill>
          <a:ln>
            <a:noFill/>
          </a:ln>
        </p:spPr>
        <p:style>
          <a:lnRef idx="0"/>
          <a:fillRef idx="0"/>
          <a:effectRef idx="0"/>
          <a:fontRef idx="minor"/>
        </p:style>
        <p:txBody>
          <a:bodyPr lIns="90000" rIns="90000" tIns="45000" bIns="45000" anchor="ctr"/>
          <a:p>
            <a:pPr algn="ctr">
              <a:lnSpc>
                <a:spcPct val="100000"/>
              </a:lnSpc>
            </a:pPr>
            <a:r>
              <a:rPr b="1" lang="de-DE" sz="1300" spc="-1" strike="noStrike">
                <a:solidFill>
                  <a:srgbClr val="000000"/>
                </a:solidFill>
                <a:uFill>
                  <a:solidFill>
                    <a:srgbClr val="ffffff"/>
                  </a:solidFill>
                </a:uFill>
                <a:latin typeface="Tahoma"/>
                <a:ea typeface="DejaVu Sans"/>
              </a:rPr>
              <a:t>ELEKTRO-</a:t>
            </a:r>
            <a:endParaRPr b="0" lang="de-DE" sz="1800" spc="-1" strike="noStrike">
              <a:solidFill>
                <a:srgbClr val="000000"/>
              </a:solidFill>
              <a:uFill>
                <a:solidFill>
                  <a:srgbClr val="ffffff"/>
                </a:solidFill>
              </a:uFill>
              <a:latin typeface="Arial"/>
            </a:endParaRPr>
          </a:p>
          <a:p>
            <a:pPr algn="ctr">
              <a:lnSpc>
                <a:spcPct val="100000"/>
              </a:lnSpc>
            </a:pPr>
            <a:r>
              <a:rPr b="1" lang="de-DE" sz="1300" spc="-1" strike="noStrike">
                <a:solidFill>
                  <a:srgbClr val="000000"/>
                </a:solidFill>
                <a:uFill>
                  <a:solidFill>
                    <a:srgbClr val="ffffff"/>
                  </a:solidFill>
                </a:uFill>
                <a:latin typeface="Tahoma"/>
                <a:ea typeface="DejaVu Sans"/>
              </a:rPr>
              <a:t>ROLLER</a:t>
            </a:r>
            <a:endParaRPr b="0" lang="de-DE" sz="1800" spc="-1" strike="noStrike">
              <a:solidFill>
                <a:srgbClr val="000000"/>
              </a:solidFill>
              <a:uFill>
                <a:solidFill>
                  <a:srgbClr val="ffffff"/>
                </a:solidFill>
              </a:uFill>
              <a:latin typeface="Arial"/>
            </a:endParaRPr>
          </a:p>
        </p:txBody>
      </p:sp>
      <p:sp>
        <p:nvSpPr>
          <p:cNvPr id="134" name="CustomShape 2"/>
          <p:cNvSpPr/>
          <p:nvPr/>
        </p:nvSpPr>
        <p:spPr>
          <a:xfrm>
            <a:off x="3548880" y="1569240"/>
            <a:ext cx="2973600" cy="1448280"/>
          </a:xfrm>
          <a:custGeom>
            <a:avLst/>
            <a:gdLst/>
            <a:ahLst/>
            <a:rect l="l" t="t" r="r" b="b"/>
            <a:pathLst>
              <a:path w="8270" h="4033">
                <a:moveTo>
                  <a:pt x="0" y="2688"/>
                </a:moveTo>
                <a:lnTo>
                  <a:pt x="0" y="0"/>
                </a:lnTo>
                <a:lnTo>
                  <a:pt x="8269" y="0"/>
                </a:lnTo>
                <a:lnTo>
                  <a:pt x="8269" y="2688"/>
                </a:lnTo>
                <a:lnTo>
                  <a:pt x="5168" y="2688"/>
                </a:lnTo>
                <a:lnTo>
                  <a:pt x="5168" y="3360"/>
                </a:lnTo>
                <a:lnTo>
                  <a:pt x="6201" y="3360"/>
                </a:lnTo>
                <a:lnTo>
                  <a:pt x="4134" y="4032"/>
                </a:lnTo>
                <a:lnTo>
                  <a:pt x="2067" y="3360"/>
                </a:lnTo>
                <a:lnTo>
                  <a:pt x="3100" y="3360"/>
                </a:lnTo>
                <a:lnTo>
                  <a:pt x="3100" y="2688"/>
                </a:lnTo>
                <a:lnTo>
                  <a:pt x="0" y="2688"/>
                </a:lnTo>
              </a:path>
            </a:pathLst>
          </a:custGeom>
          <a:solidFill>
            <a:srgbClr val="ccffcc"/>
          </a:solidFill>
          <a:ln>
            <a:solidFill>
              <a:srgbClr val="3465a4"/>
            </a:solidFill>
          </a:ln>
        </p:spPr>
        <p:style>
          <a:lnRef idx="0"/>
          <a:fillRef idx="0"/>
          <a:effectRef idx="0"/>
          <a:fontRef idx="minor"/>
        </p:style>
        <p:txBody>
          <a:bodyPr wrap="none" lIns="90000" rIns="90000" tIns="45000" bIns="45000" anchor="ctr"/>
          <a:p>
            <a:pPr algn="ctr">
              <a:lnSpc>
                <a:spcPct val="100000"/>
              </a:lnSpc>
            </a:pPr>
            <a:r>
              <a:rPr b="0" lang="de-DE" sz="2020" spc="-1" strike="noStrike">
                <a:solidFill>
                  <a:srgbClr val="000000"/>
                </a:solidFill>
                <a:uFill>
                  <a:solidFill>
                    <a:srgbClr val="ffffff"/>
                  </a:solidFill>
                </a:uFill>
                <a:latin typeface="Arial"/>
                <a:ea typeface="DejaVu Sans"/>
              </a:rPr>
              <a:t> </a:t>
            </a:r>
            <a:endParaRPr b="0" lang="de-DE" sz="1800" spc="-1" strike="noStrike">
              <a:solidFill>
                <a:srgbClr val="000000"/>
              </a:solidFill>
              <a:uFill>
                <a:solidFill>
                  <a:srgbClr val="ffffff"/>
                </a:solidFill>
              </a:uFill>
              <a:latin typeface="Arial"/>
            </a:endParaRPr>
          </a:p>
        </p:txBody>
      </p:sp>
      <p:sp>
        <p:nvSpPr>
          <p:cNvPr id="135" name="CustomShape 3"/>
          <p:cNvSpPr/>
          <p:nvPr/>
        </p:nvSpPr>
        <p:spPr>
          <a:xfrm>
            <a:off x="4062600" y="1656000"/>
            <a:ext cx="1910520" cy="723240"/>
          </a:xfrm>
          <a:prstGeom prst="rect">
            <a:avLst/>
          </a:prstGeom>
          <a:noFill/>
          <a:ln>
            <a:noFill/>
          </a:ln>
        </p:spPr>
        <p:style>
          <a:lnRef idx="0"/>
          <a:fillRef idx="0"/>
          <a:effectRef idx="0"/>
          <a:fontRef idx="minor"/>
        </p:style>
        <p:txBody>
          <a:bodyPr lIns="0" rIns="0" tIns="0" bIns="0" anchor="ctr"/>
          <a:p>
            <a:pPr algn="ctr">
              <a:lnSpc>
                <a:spcPct val="100000"/>
              </a:lnSpc>
            </a:pPr>
            <a:r>
              <a:rPr b="0" lang="de-DE" sz="2400" spc="-1" strike="noStrike">
                <a:solidFill>
                  <a:srgbClr val="6666ff"/>
                </a:solidFill>
                <a:uFill>
                  <a:solidFill>
                    <a:srgbClr val="ffffff"/>
                  </a:solidFill>
                </a:uFill>
                <a:latin typeface="Calibri"/>
                <a:ea typeface="DejaVu Sans"/>
              </a:rPr>
              <a:t>Art. 182 St.V.O</a:t>
            </a:r>
            <a:r>
              <a:rPr b="0" lang="de-DE" sz="2400" spc="-1" strike="noStrike">
                <a:solidFill>
                  <a:srgbClr val="000000"/>
                </a:solidFill>
                <a:uFill>
                  <a:solidFill>
                    <a:srgbClr val="ffffff"/>
                  </a:solidFill>
                </a:uFill>
                <a:latin typeface="Calibri"/>
                <a:ea typeface="DejaVu Sans"/>
              </a:rPr>
              <a:t> </a:t>
            </a:r>
            <a:endParaRPr b="0" lang="de-DE" sz="1800" spc="-1" strike="noStrike">
              <a:solidFill>
                <a:srgbClr val="000000"/>
              </a:solidFill>
              <a:uFill>
                <a:solidFill>
                  <a:srgbClr val="ffffff"/>
                </a:solidFill>
              </a:uFill>
              <a:latin typeface="Arial"/>
            </a:endParaRPr>
          </a:p>
        </p:txBody>
      </p:sp>
      <p:pic>
        <p:nvPicPr>
          <p:cNvPr id="136" name="" descr=""/>
          <p:cNvPicPr/>
          <p:nvPr/>
        </p:nvPicPr>
        <p:blipFill>
          <a:blip r:embed="rId1"/>
          <a:stretch/>
        </p:blipFill>
        <p:spPr>
          <a:xfrm>
            <a:off x="6595920" y="2178000"/>
            <a:ext cx="2689920" cy="1779480"/>
          </a:xfrm>
          <a:prstGeom prst="rect">
            <a:avLst/>
          </a:prstGeom>
          <a:ln>
            <a:noFill/>
          </a:ln>
        </p:spPr>
      </p:pic>
      <p:pic>
        <p:nvPicPr>
          <p:cNvPr id="137" name="" descr=""/>
          <p:cNvPicPr/>
          <p:nvPr/>
        </p:nvPicPr>
        <p:blipFill>
          <a:blip r:embed="rId2"/>
          <a:stretch/>
        </p:blipFill>
        <p:spPr>
          <a:xfrm>
            <a:off x="6048000" y="4041000"/>
            <a:ext cx="2809440" cy="1788480"/>
          </a:xfrm>
          <a:prstGeom prst="rect">
            <a:avLst/>
          </a:prstGeom>
          <a:ln>
            <a:noFill/>
          </a:ln>
        </p:spPr>
      </p:pic>
      <p:sp>
        <p:nvSpPr>
          <p:cNvPr id="138" name="CustomShape 4"/>
          <p:cNvSpPr/>
          <p:nvPr/>
        </p:nvSpPr>
        <p:spPr>
          <a:xfrm>
            <a:off x="2840040" y="504000"/>
            <a:ext cx="3565080" cy="574920"/>
          </a:xfrm>
          <a:prstGeom prst="rect">
            <a:avLst/>
          </a:prstGeom>
          <a:noFill/>
          <a:ln>
            <a:noFill/>
          </a:ln>
        </p:spPr>
        <p:style>
          <a:lnRef idx="0"/>
          <a:fillRef idx="0"/>
          <a:effectRef idx="0"/>
          <a:fontRef idx="minor"/>
        </p:style>
        <p:txBody>
          <a:bodyPr lIns="90000" rIns="90000" tIns="45000" bIns="45000"/>
          <a:p>
            <a:pPr algn="ctr">
              <a:lnSpc>
                <a:spcPct val="100000"/>
              </a:lnSpc>
            </a:pPr>
            <a:r>
              <a:rPr b="1" i="1" lang="de-DE" sz="1100" spc="-1" strike="noStrike">
                <a:solidFill>
                  <a:srgbClr val="000000"/>
                </a:solidFill>
                <a:uFill>
                  <a:solidFill>
                    <a:srgbClr val="ffffff"/>
                  </a:solidFill>
                </a:uFill>
                <a:latin typeface="Tahoma"/>
                <a:ea typeface="Microsoft YaHei"/>
              </a:rPr>
              <a:t>Gesetzvertretende Dekret 30.04.1992, Nr. 285  „Neue Strassenverkehrsordnung“</a:t>
            </a:r>
            <a:endParaRPr b="0" lang="de-DE" sz="1800" spc="-1" strike="noStrike">
              <a:solidFill>
                <a:srgbClr val="000000"/>
              </a:solidFill>
              <a:uFill>
                <a:solidFill>
                  <a:srgbClr val="ffffff"/>
                </a:solidFill>
              </a:uFill>
              <a:latin typeface="Arial"/>
            </a:endParaRPr>
          </a:p>
        </p:txBody>
      </p:sp>
      <p:sp>
        <p:nvSpPr>
          <p:cNvPr id="139" name="CustomShape 5"/>
          <p:cNvSpPr/>
          <p:nvPr/>
        </p:nvSpPr>
        <p:spPr>
          <a:xfrm>
            <a:off x="288000" y="3168000"/>
            <a:ext cx="3669480" cy="3021480"/>
          </a:xfrm>
          <a:custGeom>
            <a:avLst/>
            <a:gdLst/>
            <a:ahLst/>
            <a:rect l="l" t="t" r="r" b="b"/>
            <a:pathLst>
              <a:path w="10177" h="7722">
                <a:moveTo>
                  <a:pt x="0" y="0"/>
                </a:moveTo>
                <a:lnTo>
                  <a:pt x="0" y="1283"/>
                </a:lnTo>
                <a:lnTo>
                  <a:pt x="0" y="2244"/>
                </a:lnTo>
                <a:lnTo>
                  <a:pt x="0" y="3206"/>
                </a:lnTo>
                <a:lnTo>
                  <a:pt x="0" y="4514"/>
                </a:lnTo>
                <a:lnTo>
                  <a:pt x="0" y="5476"/>
                </a:lnTo>
                <a:lnTo>
                  <a:pt x="0" y="6437"/>
                </a:lnTo>
                <a:lnTo>
                  <a:pt x="0" y="7721"/>
                </a:lnTo>
                <a:lnTo>
                  <a:pt x="1525" y="7721"/>
                </a:lnTo>
                <a:lnTo>
                  <a:pt x="2668" y="7721"/>
                </a:lnTo>
                <a:lnTo>
                  <a:pt x="3811" y="7721"/>
                </a:lnTo>
                <a:lnTo>
                  <a:pt x="5367" y="7721"/>
                </a:lnTo>
                <a:lnTo>
                  <a:pt x="6510" y="7721"/>
                </a:lnTo>
                <a:lnTo>
                  <a:pt x="7653" y="7721"/>
                </a:lnTo>
                <a:lnTo>
                  <a:pt x="9179" y="7721"/>
                </a:lnTo>
                <a:lnTo>
                  <a:pt x="9179" y="6437"/>
                </a:lnTo>
                <a:lnTo>
                  <a:pt x="9179" y="5476"/>
                </a:lnTo>
                <a:lnTo>
                  <a:pt x="9179" y="4514"/>
                </a:lnTo>
                <a:lnTo>
                  <a:pt x="9179" y="3206"/>
                </a:lnTo>
                <a:lnTo>
                  <a:pt x="10176" y="593"/>
                </a:lnTo>
                <a:lnTo>
                  <a:pt x="9179" y="1283"/>
                </a:lnTo>
                <a:lnTo>
                  <a:pt x="9179" y="0"/>
                </a:lnTo>
                <a:lnTo>
                  <a:pt x="7653" y="0"/>
                </a:lnTo>
                <a:lnTo>
                  <a:pt x="6510" y="0"/>
                </a:lnTo>
                <a:lnTo>
                  <a:pt x="5367" y="0"/>
                </a:lnTo>
                <a:lnTo>
                  <a:pt x="3811" y="0"/>
                </a:lnTo>
                <a:lnTo>
                  <a:pt x="2668" y="0"/>
                </a:lnTo>
                <a:lnTo>
                  <a:pt x="1525" y="0"/>
                </a:lnTo>
                <a:lnTo>
                  <a:pt x="0" y="0"/>
                </a:lnTo>
              </a:path>
            </a:pathLst>
          </a:custGeom>
          <a:gradFill>
            <a:gsLst>
              <a:gs pos="0">
                <a:srgbClr val="ccffcc"/>
              </a:gs>
              <a:gs pos="100000">
                <a:srgbClr val="9ac19a"/>
              </a:gs>
            </a:gsLst>
            <a:lin ang="5400000"/>
          </a:gradFill>
          <a:ln w="9360">
            <a:solidFill>
              <a:srgbClr val="000000"/>
            </a:solidFill>
            <a:miter/>
          </a:ln>
        </p:spPr>
        <p:style>
          <a:lnRef idx="0"/>
          <a:fillRef idx="0"/>
          <a:effectRef idx="0"/>
          <a:fontRef idx="minor"/>
        </p:style>
        <p:txBody>
          <a:bodyPr lIns="90000" rIns="90000" tIns="46800" bIns="46800"/>
          <a:p>
            <a:pPr algn="just">
              <a:lnSpc>
                <a:spcPct val="100000"/>
              </a:lnSpc>
            </a:pPr>
            <a:r>
              <a:rPr b="1" i="1" lang="de-DE" sz="1100" spc="-1" strike="noStrike">
                <a:solidFill>
                  <a:srgbClr val="000000"/>
                </a:solidFill>
                <a:uFill>
                  <a:solidFill>
                    <a:srgbClr val="ffffff"/>
                  </a:solidFill>
                </a:uFill>
                <a:latin typeface="Arial"/>
                <a:ea typeface="Microsoft YaHei"/>
              </a:rPr>
              <a:t>GESETZ vom 27. Dezember 2019, Nr. 160 </a:t>
            </a:r>
            <a:endParaRPr b="0" lang="de-DE" sz="1800" spc="-1" strike="noStrike">
              <a:solidFill>
                <a:srgbClr val="000000"/>
              </a:solidFill>
              <a:uFill>
                <a:solidFill>
                  <a:srgbClr val="ffffff"/>
                </a:solidFill>
              </a:uFill>
              <a:latin typeface="Arial"/>
            </a:endParaRPr>
          </a:p>
          <a:p>
            <a:pPr algn="just">
              <a:lnSpc>
                <a:spcPct val="100000"/>
              </a:lnSpc>
            </a:pPr>
            <a:r>
              <a:rPr b="1" i="1" lang="de-DE" sz="1100" spc="-1" strike="noStrike">
                <a:solidFill>
                  <a:srgbClr val="000000"/>
                </a:solidFill>
                <a:uFill>
                  <a:solidFill>
                    <a:srgbClr val="ffffff"/>
                  </a:solidFill>
                </a:uFill>
                <a:latin typeface="Arial"/>
                <a:ea typeface="Microsoft YaHei"/>
              </a:rPr>
              <a:t>Haushaltsvoranschlag des Staates für das </a:t>
            </a:r>
            <a:endParaRPr b="0" lang="de-DE" sz="1800" spc="-1" strike="noStrike">
              <a:solidFill>
                <a:srgbClr val="000000"/>
              </a:solidFill>
              <a:uFill>
                <a:solidFill>
                  <a:srgbClr val="ffffff"/>
                </a:solidFill>
              </a:uFill>
              <a:latin typeface="Arial"/>
            </a:endParaRPr>
          </a:p>
          <a:p>
            <a:pPr algn="just">
              <a:lnSpc>
                <a:spcPct val="100000"/>
              </a:lnSpc>
            </a:pPr>
            <a:r>
              <a:rPr b="1" i="1" lang="de-DE" sz="1100" spc="-1" strike="noStrike">
                <a:solidFill>
                  <a:srgbClr val="000000"/>
                </a:solidFill>
                <a:uFill>
                  <a:solidFill>
                    <a:srgbClr val="ffffff"/>
                  </a:solidFill>
                </a:uFill>
                <a:latin typeface="Arial"/>
                <a:ea typeface="Microsoft YaHei"/>
              </a:rPr>
              <a:t>Finanzjahr 2020 und für den Dreijahreshaus-</a:t>
            </a:r>
            <a:endParaRPr b="0" lang="de-DE" sz="1800" spc="-1" strike="noStrike">
              <a:solidFill>
                <a:srgbClr val="000000"/>
              </a:solidFill>
              <a:uFill>
                <a:solidFill>
                  <a:srgbClr val="ffffff"/>
                </a:solidFill>
              </a:uFill>
              <a:latin typeface="Arial"/>
            </a:endParaRPr>
          </a:p>
          <a:p>
            <a:pPr algn="just">
              <a:lnSpc>
                <a:spcPct val="100000"/>
              </a:lnSpc>
            </a:pPr>
            <a:r>
              <a:rPr b="1" i="1" lang="de-DE" sz="1100" spc="-1" strike="noStrike">
                <a:solidFill>
                  <a:srgbClr val="000000"/>
                </a:solidFill>
                <a:uFill>
                  <a:solidFill>
                    <a:srgbClr val="ffffff"/>
                  </a:solidFill>
                </a:uFill>
                <a:latin typeface="Arial"/>
                <a:ea typeface="Microsoft YaHei"/>
              </a:rPr>
              <a:t>halt 2020-2022 (G.A. Nr. 304 vom 30.12.2019 - </a:t>
            </a:r>
            <a:endParaRPr b="0" lang="de-DE" sz="1800" spc="-1" strike="noStrike">
              <a:solidFill>
                <a:srgbClr val="000000"/>
              </a:solidFill>
              <a:uFill>
                <a:solidFill>
                  <a:srgbClr val="ffffff"/>
                </a:solidFill>
              </a:uFill>
              <a:latin typeface="Arial"/>
            </a:endParaRPr>
          </a:p>
          <a:p>
            <a:pPr algn="just">
              <a:lnSpc>
                <a:spcPct val="100000"/>
              </a:lnSpc>
            </a:pPr>
            <a:r>
              <a:rPr b="1" i="1" lang="de-DE" sz="1100" spc="-1" strike="noStrike">
                <a:solidFill>
                  <a:srgbClr val="000000"/>
                </a:solidFill>
                <a:uFill>
                  <a:solidFill>
                    <a:srgbClr val="ffffff"/>
                  </a:solidFill>
                </a:uFill>
                <a:latin typeface="Arial"/>
                <a:ea typeface="Microsoft YaHei"/>
              </a:rPr>
              <a:t>Ord. Zusatz Nr. 45)</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a:p>
            <a:pPr algn="just">
              <a:lnSpc>
                <a:spcPct val="100000"/>
              </a:lnSpc>
            </a:pPr>
            <a:r>
              <a:rPr b="1" i="1" lang="de-DE" sz="1100" spc="-1" strike="noStrike">
                <a:solidFill>
                  <a:srgbClr val="000000"/>
                </a:solidFill>
                <a:uFill>
                  <a:solidFill>
                    <a:srgbClr val="ffffff"/>
                  </a:solidFill>
                </a:uFill>
                <a:latin typeface="Arial"/>
                <a:ea typeface="Microsoft YaHei"/>
              </a:rPr>
              <a:t>Art. 1</a:t>
            </a:r>
            <a:endParaRPr b="0" lang="de-DE" sz="1800" spc="-1" strike="noStrike">
              <a:solidFill>
                <a:srgbClr val="000000"/>
              </a:solidFill>
              <a:uFill>
                <a:solidFill>
                  <a:srgbClr val="ffffff"/>
                </a:solidFill>
              </a:uFill>
              <a:latin typeface="Arial"/>
            </a:endParaRPr>
          </a:p>
          <a:p>
            <a:pPr algn="just">
              <a:lnSpc>
                <a:spcPct val="100000"/>
              </a:lnSpc>
            </a:pPr>
            <a:r>
              <a:rPr b="1" i="1" lang="de-DE" sz="1100" spc="-1" strike="noStrike">
                <a:solidFill>
                  <a:srgbClr val="000000"/>
                </a:solidFill>
                <a:uFill>
                  <a:solidFill>
                    <a:srgbClr val="ffffff"/>
                  </a:solidFill>
                </a:uFill>
                <a:latin typeface="Arial"/>
                <a:ea typeface="Microsoft YaHei"/>
              </a:rPr>
              <a:t>…</a:t>
            </a:r>
            <a:r>
              <a:rPr b="1" i="1" lang="de-DE" sz="1100" spc="-1" strike="noStrike">
                <a:solidFill>
                  <a:srgbClr val="000000"/>
                </a:solidFill>
                <a:uFill>
                  <a:solidFill>
                    <a:srgbClr val="ffffff"/>
                  </a:solidFill>
                </a:uFill>
                <a:latin typeface="Arial"/>
                <a:ea typeface="Microsoft YaHei"/>
              </a:rPr>
              <a:t>omissis..</a:t>
            </a:r>
            <a:endParaRPr b="0" lang="de-DE" sz="1800" spc="-1" strike="noStrike">
              <a:solidFill>
                <a:srgbClr val="000000"/>
              </a:solidFill>
              <a:uFill>
                <a:solidFill>
                  <a:srgbClr val="ffffff"/>
                </a:solidFill>
              </a:uFill>
              <a:latin typeface="Arial"/>
            </a:endParaRPr>
          </a:p>
          <a:p>
            <a:pPr algn="just">
              <a:lnSpc>
                <a:spcPct val="100000"/>
              </a:lnSpc>
            </a:pPr>
            <a:r>
              <a:rPr b="1" i="1" lang="de-DE" sz="1100" spc="-1" strike="noStrike">
                <a:solidFill>
                  <a:srgbClr val="000000"/>
                </a:solidFill>
                <a:uFill>
                  <a:solidFill>
                    <a:srgbClr val="ffffff"/>
                  </a:solidFill>
                </a:uFill>
                <a:latin typeface="Arial"/>
                <a:ea typeface="Microsoft YaHei"/>
              </a:rPr>
              <a:t>75. </a:t>
            </a:r>
            <a:r>
              <a:rPr b="0" i="1" lang="de-DE" sz="1100" spc="-1" strike="noStrike">
                <a:solidFill>
                  <a:srgbClr val="000000"/>
                </a:solidFill>
                <a:uFill>
                  <a:solidFill>
                    <a:srgbClr val="ffffff"/>
                  </a:solidFill>
                </a:uFill>
                <a:latin typeface="Arial"/>
                <a:ea typeface="Microsoft YaHei"/>
              </a:rPr>
              <a:t>Die Elektro-Roller, welche in ihrer Geschwin-</a:t>
            </a:r>
            <a:endParaRPr b="0" lang="de-DE" sz="1800" spc="-1" strike="noStrike">
              <a:solidFill>
                <a:srgbClr val="000000"/>
              </a:solidFill>
              <a:uFill>
                <a:solidFill>
                  <a:srgbClr val="ffffff"/>
                </a:solidFill>
              </a:uFill>
              <a:latin typeface="Arial"/>
            </a:endParaRPr>
          </a:p>
          <a:p>
            <a:pPr algn="just">
              <a:lnSpc>
                <a:spcPct val="100000"/>
              </a:lnSpc>
            </a:pPr>
            <a:r>
              <a:rPr b="0" i="1" lang="de-DE" sz="1100" spc="-1" strike="noStrike">
                <a:solidFill>
                  <a:srgbClr val="000000"/>
                </a:solidFill>
                <a:uFill>
                  <a:solidFill>
                    <a:srgbClr val="ffffff"/>
                  </a:solidFill>
                </a:uFill>
                <a:latin typeface="Arial"/>
                <a:ea typeface="Microsoft YaHei"/>
              </a:rPr>
              <a:t>digkeit und in ihrer Maximalkraft innerhalb der </a:t>
            </a:r>
            <a:endParaRPr b="0" lang="de-DE" sz="1800" spc="-1" strike="noStrike">
              <a:solidFill>
                <a:srgbClr val="000000"/>
              </a:solidFill>
              <a:uFill>
                <a:solidFill>
                  <a:srgbClr val="ffffff"/>
                </a:solidFill>
              </a:uFill>
              <a:latin typeface="Arial"/>
            </a:endParaRPr>
          </a:p>
          <a:p>
            <a:pPr algn="just">
              <a:lnSpc>
                <a:spcPct val="100000"/>
              </a:lnSpc>
            </a:pPr>
            <a:r>
              <a:rPr b="0" i="1" lang="de-DE" sz="1100" spc="-1" strike="noStrike">
                <a:solidFill>
                  <a:srgbClr val="000000"/>
                </a:solidFill>
                <a:uFill>
                  <a:solidFill>
                    <a:srgbClr val="ffffff"/>
                  </a:solidFill>
                </a:uFill>
                <a:latin typeface="Arial"/>
                <a:ea typeface="Microsoft YaHei"/>
              </a:rPr>
              <a:t>vom Dekret des Ministers für Infrastrukturen </a:t>
            </a:r>
            <a:endParaRPr b="0" lang="de-DE" sz="1800" spc="-1" strike="noStrike">
              <a:solidFill>
                <a:srgbClr val="000000"/>
              </a:solidFill>
              <a:uFill>
                <a:solidFill>
                  <a:srgbClr val="ffffff"/>
                </a:solidFill>
              </a:uFill>
              <a:latin typeface="Arial"/>
            </a:endParaRPr>
          </a:p>
          <a:p>
            <a:pPr algn="just">
              <a:lnSpc>
                <a:spcPct val="100000"/>
              </a:lnSpc>
            </a:pPr>
            <a:r>
              <a:rPr b="0" i="1" lang="de-DE" sz="1100" spc="-1" strike="noStrike">
                <a:solidFill>
                  <a:srgbClr val="000000"/>
                </a:solidFill>
                <a:uFill>
                  <a:solidFill>
                    <a:srgbClr val="ffffff"/>
                  </a:solidFill>
                </a:uFill>
                <a:latin typeface="Arial"/>
                <a:ea typeface="Microsoft YaHei"/>
              </a:rPr>
              <a:t>und Transporte vom 04.06.2019, veröffentlicht </a:t>
            </a:r>
            <a:endParaRPr b="0" lang="de-DE" sz="1800" spc="-1" strike="noStrike">
              <a:solidFill>
                <a:srgbClr val="000000"/>
              </a:solidFill>
              <a:uFill>
                <a:solidFill>
                  <a:srgbClr val="ffffff"/>
                </a:solidFill>
              </a:uFill>
              <a:latin typeface="Arial"/>
            </a:endParaRPr>
          </a:p>
          <a:p>
            <a:pPr algn="just">
              <a:lnSpc>
                <a:spcPct val="100000"/>
              </a:lnSpc>
            </a:pPr>
            <a:r>
              <a:rPr b="0" i="1" lang="de-DE" sz="1100" spc="-1" strike="noStrike">
                <a:solidFill>
                  <a:srgbClr val="000000"/>
                </a:solidFill>
                <a:uFill>
                  <a:solidFill>
                    <a:srgbClr val="ffffff"/>
                  </a:solidFill>
                </a:uFill>
                <a:latin typeface="Arial"/>
                <a:ea typeface="Microsoft YaHei"/>
              </a:rPr>
              <a:t>im Amtsblatt Nr. 162 vom 12.07.2019 liegen, </a:t>
            </a:r>
            <a:endParaRPr b="0" lang="de-DE" sz="1800" spc="-1" strike="noStrike">
              <a:solidFill>
                <a:srgbClr val="000000"/>
              </a:solidFill>
              <a:uFill>
                <a:solidFill>
                  <a:srgbClr val="ffffff"/>
                </a:solidFill>
              </a:uFill>
              <a:latin typeface="Arial"/>
            </a:endParaRPr>
          </a:p>
          <a:p>
            <a:pPr algn="just">
              <a:lnSpc>
                <a:spcPct val="100000"/>
              </a:lnSpc>
            </a:pPr>
            <a:r>
              <a:rPr b="0" i="1" lang="de-DE" sz="1100" spc="-1" strike="noStrike">
                <a:solidFill>
                  <a:srgbClr val="000000"/>
                </a:solidFill>
                <a:uFill>
                  <a:solidFill>
                    <a:srgbClr val="ffffff"/>
                  </a:solidFill>
                </a:uFill>
                <a:latin typeface="Arial"/>
                <a:ea typeface="Microsoft YaHei"/>
              </a:rPr>
              <a:t>werden den in der St.V.O. (G.v.D. vom 30. April </a:t>
            </a:r>
            <a:endParaRPr b="0" lang="de-DE" sz="1800" spc="-1" strike="noStrike">
              <a:solidFill>
                <a:srgbClr val="000000"/>
              </a:solidFill>
              <a:uFill>
                <a:solidFill>
                  <a:srgbClr val="ffffff"/>
                </a:solidFill>
              </a:uFill>
              <a:latin typeface="Arial"/>
            </a:endParaRPr>
          </a:p>
          <a:p>
            <a:pPr algn="just">
              <a:lnSpc>
                <a:spcPct val="100000"/>
              </a:lnSpc>
            </a:pPr>
            <a:r>
              <a:rPr b="0" i="1" lang="de-DE" sz="1100" spc="-1" strike="noStrike">
                <a:solidFill>
                  <a:srgbClr val="000000"/>
                </a:solidFill>
                <a:uFill>
                  <a:solidFill>
                    <a:srgbClr val="ffffff"/>
                  </a:solidFill>
                </a:uFill>
                <a:latin typeface="Arial"/>
                <a:ea typeface="Microsoft YaHei"/>
              </a:rPr>
              <a:t>1992, Nr. 285) Fahrrädern gleichgestellt. </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p:txBody>
      </p:sp>
    </p:spTree>
  </p:cSld>
  <p:timing>
    <p:tnLst>
      <p:par>
        <p:cTn id="87" dur="indefinite" restart="never" nodeType="tmRoot">
          <p:childTnLst>
            <p:seq>
              <p:cTn id="88" nodeType="mainSeq">
                <p:childTnLst>
                  <p:par>
                    <p:cTn id="89" fill="freeze">
                      <p:stCondLst>
                        <p:cond delay="indefinite"/>
                      </p:stCondLst>
                      <p:childTnLst>
                        <p:par>
                          <p:cTn id="90" fill="freeze">
                            <p:stCondLst>
                              <p:cond delay="0"/>
                            </p:stCondLst>
                            <p:childTnLst>
                              <p:par>
                                <p:cTn id="91" nodeType="clickEffect" fill="hold" presetClass="entr" presetID="22" presetSubtype="1">
                                  <p:stCondLst>
                                    <p:cond delay="0"/>
                                  </p:stCondLst>
                                  <p:childTnLst>
                                    <p:set>
                                      <p:cBhvr>
                                        <p:cTn id="92" dur="1" fill="hold">
                                          <p:stCondLst>
                                            <p:cond delay="0"/>
                                          </p:stCondLst>
                                        </p:cTn>
                                        <p:tgtEl>
                                          <p:spTgt spid="138">
                                            <p:txEl>
                                              <p:pRg st="0" end="77"/>
                                            </p:txEl>
                                          </p:spTgt>
                                        </p:tgtEl>
                                        <p:attrNameLst>
                                          <p:attrName>style.visibility</p:attrName>
                                        </p:attrNameLst>
                                      </p:cBhvr>
                                      <p:to>
                                        <p:strVal val="visible"/>
                                      </p:to>
                                    </p:set>
                                    <p:animEffect filter="wipe(up)" transition="in">
                                      <p:cBhvr additive="repl">
                                        <p:cTn id="93" dur="500"/>
                                        <p:tgtEl>
                                          <p:spTgt spid="138">
                                            <p:txEl>
                                              <p:pRg st="0" end="77"/>
                                            </p:txEl>
                                          </p:spTgt>
                                        </p:tgtEl>
                                      </p:cBhvr>
                                    </p:animEffect>
                                  </p:childTnLst>
                                </p:cTn>
                              </p:par>
                            </p:childTnLst>
                          </p:cTn>
                        </p:par>
                      </p:childTnLst>
                    </p:cTn>
                  </p:par>
                  <p:par>
                    <p:cTn id="94" fill="freeze">
                      <p:stCondLst>
                        <p:cond delay="indefinite"/>
                      </p:stCondLst>
                      <p:childTnLst>
                        <p:par>
                          <p:cTn id="95" fill="freeze">
                            <p:stCondLst>
                              <p:cond delay="0"/>
                            </p:stCondLst>
                            <p:childTnLst>
                              <p:par>
                                <p:cTn id="96" nodeType="clickEffect" fill="hold" presetClass="entr" presetID="6" presetSubtype="32">
                                  <p:stCondLst>
                                    <p:cond delay="0"/>
                                  </p:stCondLst>
                                  <p:childTnLst>
                                    <p:set>
                                      <p:cBhvr>
                                        <p:cTn id="97" dur="1" fill="hold">
                                          <p:stCondLst>
                                            <p:cond delay="0"/>
                                          </p:stCondLst>
                                        </p:cTn>
                                        <p:tgtEl>
                                          <p:spTgt spid="133"/>
                                        </p:tgtEl>
                                        <p:attrNameLst>
                                          <p:attrName>style.visibility</p:attrName>
                                        </p:attrNameLst>
                                      </p:cBhvr>
                                      <p:to>
                                        <p:strVal val="visible"/>
                                      </p:to>
                                    </p:set>
                                    <p:animEffect filter="circle(out)" transition="in">
                                      <p:cBhvr additive="repl">
                                        <p:cTn id="98" dur="2000"/>
                                        <p:tgtEl>
                                          <p:spTgt spid="133"/>
                                        </p:tgtEl>
                                      </p:cBhvr>
                                    </p:animEffect>
                                  </p:childTnLst>
                                </p:cTn>
                              </p:par>
                            </p:childTnLst>
                          </p:cTn>
                        </p:par>
                      </p:childTnLst>
                    </p:cTn>
                  </p:par>
                  <p:par>
                    <p:cTn id="99" fill="freeze">
                      <p:stCondLst>
                        <p:cond delay="indefinite"/>
                      </p:stCondLst>
                      <p:childTnLst>
                        <p:par>
                          <p:cTn id="100" fill="freeze">
                            <p:stCondLst>
                              <p:cond delay="0"/>
                            </p:stCondLst>
                            <p:childTnLst>
                              <p:par>
                                <p:cTn id="101" nodeType="clickEffect" fill="hold" presetClass="entr" presetID="2" presetSubtype="4">
                                  <p:stCondLst>
                                    <p:cond delay="0"/>
                                  </p:stCondLst>
                                  <p:childTnLst>
                                    <p:set>
                                      <p:cBhvr>
                                        <p:cTn id="102" dur="1" fill="hold">
                                          <p:stCondLst>
                                            <p:cond delay="0"/>
                                          </p:stCondLst>
                                        </p:cTn>
                                        <p:tgtEl>
                                          <p:spTgt spid="134"/>
                                        </p:tgtEl>
                                        <p:attrNameLst>
                                          <p:attrName>style.visibility</p:attrName>
                                        </p:attrNameLst>
                                      </p:cBhvr>
                                      <p:to>
                                        <p:strVal val="visible"/>
                                      </p:to>
                                    </p:set>
                                    <p:anim calcmode="lin" valueType="num">
                                      <p:cBhvr additive="repl">
                                        <p:cTn id="103" dur="500" fill="hold"/>
                                        <p:tgtEl>
                                          <p:spTgt spid="134"/>
                                        </p:tgtEl>
                                        <p:attrNameLst>
                                          <p:attrName>ppt_x</p:attrName>
                                        </p:attrNameLst>
                                      </p:cBhvr>
                                      <p:tavLst>
                                        <p:tav tm="0">
                                          <p:val>
                                            <p:strVal val="#ppt_x"/>
                                          </p:val>
                                        </p:tav>
                                        <p:tav tm="100000">
                                          <p:val>
                                            <p:strVal val="#ppt_x"/>
                                          </p:val>
                                        </p:tav>
                                      </p:tavLst>
                                    </p:anim>
                                    <p:anim calcmode="lin" valueType="num">
                                      <p:cBhvr additive="repl">
                                        <p:cTn id="104"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05" fill="freeze">
                      <p:stCondLst>
                        <p:cond delay="indefinite"/>
                      </p:stCondLst>
                      <p:childTnLst>
                        <p:par>
                          <p:cTn id="106" fill="freeze">
                            <p:stCondLst>
                              <p:cond delay="0"/>
                            </p:stCondLst>
                            <p:childTnLst>
                              <p:par>
                                <p:cTn id="107" nodeType="clickEffect" fill="hold" presetClass="entr" presetID="3" presetSubtype="10">
                                  <p:stCondLst>
                                    <p:cond delay="0"/>
                                  </p:stCondLst>
                                  <p:childTnLst>
                                    <p:set>
                                      <p:cBhvr>
                                        <p:cTn id="108" dur="1" fill="hold">
                                          <p:stCondLst>
                                            <p:cond delay="0"/>
                                          </p:stCondLst>
                                        </p:cTn>
                                        <p:tgtEl>
                                          <p:spTgt spid="135">
                                            <p:txEl>
                                              <p:pRg st="0" end="17"/>
                                            </p:txEl>
                                          </p:spTgt>
                                        </p:tgtEl>
                                        <p:attrNameLst>
                                          <p:attrName>style.visibility</p:attrName>
                                        </p:attrNameLst>
                                      </p:cBhvr>
                                      <p:to>
                                        <p:strVal val="visible"/>
                                      </p:to>
                                    </p:set>
                                    <p:animEffect filter="blinds(horizontal)" transition="in">
                                      <p:cBhvr additive="repl">
                                        <p:cTn id="109" dur="500"/>
                                        <p:tgtEl>
                                          <p:spTgt spid="135">
                                            <p:txEl>
                                              <p:pRg st="0" end="17"/>
                                            </p:txEl>
                                          </p:spTgt>
                                        </p:tgtEl>
                                      </p:cBhvr>
                                    </p:animEffect>
                                  </p:childTnLst>
                                </p:cTn>
                              </p:par>
                            </p:childTnLst>
                          </p:cTn>
                        </p:par>
                      </p:childTnLst>
                    </p:cTn>
                  </p:par>
                  <p:par>
                    <p:cTn id="110" fill="freeze">
                      <p:stCondLst>
                        <p:cond delay="indefinite"/>
                      </p:stCondLst>
                      <p:childTnLst>
                        <p:par>
                          <p:cTn id="111" fill="freeze">
                            <p:stCondLst>
                              <p:cond delay="0"/>
                            </p:stCondLst>
                            <p:childTnLst>
                              <p:par>
                                <p:cTn id="112" nodeType="clickEffect" fill="hold" presetClass="entr" presetID="42">
                                  <p:stCondLst>
                                    <p:cond delay="0"/>
                                  </p:stCondLst>
                                  <p:childTnLst>
                                    <p:set>
                                      <p:cBhvr>
                                        <p:cTn id="113" dur="1" fill="hold">
                                          <p:stCondLst>
                                            <p:cond delay="0"/>
                                          </p:stCondLst>
                                        </p:cTn>
                                        <p:tgtEl>
                                          <p:spTgt spid="139"/>
                                        </p:tgtEl>
                                        <p:attrNameLst>
                                          <p:attrName>style.visibility</p:attrName>
                                        </p:attrNameLst>
                                      </p:cBhvr>
                                      <p:to>
                                        <p:strVal val="visible"/>
                                      </p:to>
                                    </p:set>
                                    <p:animEffect filter="fade" transition="in">
                                      <p:cBhvr additive="repl">
                                        <p:cTn id="114" dur="1000"/>
                                        <p:tgtEl>
                                          <p:spTgt spid="139"/>
                                        </p:tgtEl>
                                      </p:cBhvr>
                                    </p:animEffect>
                                    <p:anim calcmode="lin" valueType="num">
                                      <p:cBhvr additive="repl">
                                        <p:cTn id="115" dur="1000" fill="hold"/>
                                        <p:tgtEl>
                                          <p:spTgt spid="139"/>
                                        </p:tgtEl>
                                        <p:attrNameLst>
                                          <p:attrName>ppt_x</p:attrName>
                                        </p:attrNameLst>
                                      </p:cBhvr>
                                      <p:tavLst>
                                        <p:tav tm="0">
                                          <p:val>
                                            <p:strVal val="#ppt_x"/>
                                          </p:val>
                                        </p:tav>
                                        <p:tav tm="100000">
                                          <p:val>
                                            <p:strVal val="#ppt_x"/>
                                          </p:val>
                                        </p:tav>
                                      </p:tavLst>
                                    </p:anim>
                                    <p:anim calcmode="lin" valueType="num">
                                      <p:cBhvr additive="repl">
                                        <p:cTn id="116"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117" fill="freeze">
                      <p:stCondLst>
                        <p:cond delay="indefinite"/>
                      </p:stCondLst>
                      <p:childTnLst>
                        <p:par>
                          <p:cTn id="118" fill="freeze">
                            <p:stCondLst>
                              <p:cond delay="0"/>
                            </p:stCondLst>
                            <p:childTnLst>
                              <p:par>
                                <p:cTn id="119" nodeType="clickEffect" fill="hold" presetClass="entr" presetID="3" presetSubtype="5">
                                  <p:stCondLst>
                                    <p:cond delay="0"/>
                                  </p:stCondLst>
                                  <p:childTnLst>
                                    <p:set>
                                      <p:cBhvr>
                                        <p:cTn id="120" dur="1" fill="hold">
                                          <p:stCondLst>
                                            <p:cond delay="0"/>
                                          </p:stCondLst>
                                        </p:cTn>
                                        <p:tgtEl>
                                          <p:spTgt spid="136"/>
                                        </p:tgtEl>
                                        <p:attrNameLst>
                                          <p:attrName>style.visibility</p:attrName>
                                        </p:attrNameLst>
                                      </p:cBhvr>
                                      <p:to>
                                        <p:strVal val="visible"/>
                                      </p:to>
                                    </p:set>
                                    <p:animEffect filter="blinds(vertical)" transition="in">
                                      <p:cBhvr additive="repl">
                                        <p:cTn id="121" dur="500"/>
                                        <p:tgtEl>
                                          <p:spTgt spid="136"/>
                                        </p:tgtEl>
                                      </p:cBhvr>
                                    </p:animEffect>
                                  </p:childTnLst>
                                </p:cTn>
                              </p:par>
                            </p:childTnLst>
                          </p:cTn>
                        </p:par>
                      </p:childTnLst>
                    </p:cTn>
                  </p:par>
                  <p:par>
                    <p:cTn id="122" fill="freeze">
                      <p:stCondLst>
                        <p:cond delay="indefinite"/>
                      </p:stCondLst>
                      <p:childTnLst>
                        <p:par>
                          <p:cTn id="123" fill="freeze">
                            <p:stCondLst>
                              <p:cond delay="0"/>
                            </p:stCondLst>
                            <p:childTnLst>
                              <p:par>
                                <p:cTn id="124" nodeType="clickEffect" fill="hold" presetClass="entr" presetID="3" presetSubtype="5">
                                  <p:stCondLst>
                                    <p:cond delay="0"/>
                                  </p:stCondLst>
                                  <p:childTnLst>
                                    <p:set>
                                      <p:cBhvr>
                                        <p:cTn id="125" dur="1" fill="hold">
                                          <p:stCondLst>
                                            <p:cond delay="0"/>
                                          </p:stCondLst>
                                        </p:cTn>
                                        <p:tgtEl>
                                          <p:spTgt spid="137"/>
                                        </p:tgtEl>
                                        <p:attrNameLst>
                                          <p:attrName>style.visibility</p:attrName>
                                        </p:attrNameLst>
                                      </p:cBhvr>
                                      <p:to>
                                        <p:strVal val="visible"/>
                                      </p:to>
                                    </p:set>
                                    <p:animEffect filter="blinds(vertical)" transition="in">
                                      <p:cBhvr additive="repl">
                                        <p:cTn id="126" dur="500"/>
                                        <p:tgtEl>
                                          <p:spTgt spid="1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601200" y="1542600"/>
            <a:ext cx="8472240" cy="4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spcBef>
                <a:spcPts val="1123"/>
              </a:spcBef>
            </a:pPr>
            <a:r>
              <a:rPr b="1" i="1" lang="de-DE" sz="2200" spc="-1" strike="noStrike">
                <a:solidFill>
                  <a:srgbClr val="000000"/>
                </a:solidFill>
                <a:uFill>
                  <a:solidFill>
                    <a:srgbClr val="ffffff"/>
                  </a:solidFill>
                </a:uFill>
                <a:latin typeface="Tahoma"/>
                <a:ea typeface="DejaVu Sans"/>
              </a:rPr>
              <a:t>VORTEILE</a:t>
            </a:r>
            <a:endParaRPr b="0" lang="de-DE" sz="1800" spc="-1" strike="noStrike">
              <a:solidFill>
                <a:srgbClr val="000000"/>
              </a:solidFill>
              <a:uFill>
                <a:solidFill>
                  <a:srgbClr val="ffffff"/>
                </a:solidFill>
              </a:uFill>
              <a:latin typeface="Arial"/>
            </a:endParaRPr>
          </a:p>
        </p:txBody>
      </p:sp>
      <p:sp>
        <p:nvSpPr>
          <p:cNvPr id="141" name="CustomShape 2"/>
          <p:cNvSpPr/>
          <p:nvPr/>
        </p:nvSpPr>
        <p:spPr>
          <a:xfrm>
            <a:off x="1296000" y="2016000"/>
            <a:ext cx="7225560" cy="1951200"/>
          </a:xfrm>
          <a:prstGeom prst="rect">
            <a:avLst/>
          </a:prstGeom>
          <a:blipFill>
            <a:blip r:embed="rId1"/>
            <a:tile/>
          </a:blipFill>
          <a:ln>
            <a:noFill/>
          </a:ln>
        </p:spPr>
        <p:style>
          <a:lnRef idx="0"/>
          <a:fillRef idx="0"/>
          <a:effectRef idx="0"/>
          <a:fontRef idx="minor"/>
        </p:style>
        <p:txBody>
          <a:bodyPr lIns="90000" rIns="90000" tIns="45000" bIns="45000"/>
          <a:p>
            <a:pPr marL="216000" indent="-213120">
              <a:lnSpc>
                <a:spcPct val="100000"/>
              </a:lnSpc>
              <a:buBlip>
                <a:blip r:embed="rId2"/>
              </a:buBlip>
            </a:pPr>
            <a:r>
              <a:rPr b="0" lang="de-DE" sz="1800" spc="-1" strike="noStrike">
                <a:solidFill>
                  <a:srgbClr val="ffffff"/>
                </a:solidFill>
                <a:uFill>
                  <a:solidFill>
                    <a:srgbClr val="ffffff"/>
                  </a:solidFill>
                </a:uFill>
                <a:latin typeface="Tahoma"/>
                <a:ea typeface="DejaVu Sans"/>
              </a:rPr>
              <a:t>umweltfreundlich</a:t>
            </a:r>
            <a:endParaRPr b="0" lang="de-DE" sz="1800" spc="-1" strike="noStrike">
              <a:solidFill>
                <a:srgbClr val="000000"/>
              </a:solidFill>
              <a:uFill>
                <a:solidFill>
                  <a:srgbClr val="ffffff"/>
                </a:solidFill>
              </a:uFill>
              <a:latin typeface="Arial"/>
            </a:endParaRPr>
          </a:p>
          <a:p>
            <a:pPr marL="216000" indent="-213120">
              <a:lnSpc>
                <a:spcPct val="100000"/>
              </a:lnSpc>
              <a:buBlip>
                <a:blip r:embed="rId3"/>
              </a:buBlip>
            </a:pPr>
            <a:r>
              <a:rPr b="0" lang="de-DE" sz="1800" spc="-1" strike="noStrike">
                <a:solidFill>
                  <a:srgbClr val="ffffff"/>
                </a:solidFill>
                <a:uFill>
                  <a:solidFill>
                    <a:srgbClr val="ffffff"/>
                  </a:solidFill>
                </a:uFill>
                <a:latin typeface="Tahoma"/>
                <a:ea typeface="DejaVu Sans"/>
              </a:rPr>
              <a:t>ermöglichen schnell und bequem kurze Fahrten </a:t>
            </a:r>
            <a:endParaRPr b="0" lang="de-DE" sz="1800" spc="-1" strike="noStrike">
              <a:solidFill>
                <a:srgbClr val="000000"/>
              </a:solidFill>
              <a:uFill>
                <a:solidFill>
                  <a:srgbClr val="ffffff"/>
                </a:solidFill>
              </a:uFill>
              <a:latin typeface="Arial"/>
            </a:endParaRPr>
          </a:p>
          <a:p>
            <a:pPr marL="216000" indent="-213120">
              <a:lnSpc>
                <a:spcPct val="100000"/>
              </a:lnSpc>
              <a:buBlip>
                <a:blip r:embed="rId4"/>
              </a:buBlip>
            </a:pPr>
            <a:r>
              <a:rPr b="0" lang="de-DE" sz="1800" spc="-1" strike="noStrike">
                <a:solidFill>
                  <a:srgbClr val="ffffff"/>
                </a:solidFill>
                <a:uFill>
                  <a:solidFill>
                    <a:srgbClr val="ffffff"/>
                  </a:solidFill>
                </a:uFill>
                <a:latin typeface="Tahoma"/>
                <a:ea typeface="DejaVu Sans"/>
              </a:rPr>
              <a:t>ermöglichen die Vermeidung von Autoverkehr </a:t>
            </a:r>
            <a:endParaRPr b="0" lang="de-DE" sz="1800" spc="-1" strike="noStrike">
              <a:solidFill>
                <a:srgbClr val="000000"/>
              </a:solidFill>
              <a:uFill>
                <a:solidFill>
                  <a:srgbClr val="ffffff"/>
                </a:solidFill>
              </a:uFill>
              <a:latin typeface="Arial"/>
            </a:endParaRPr>
          </a:p>
          <a:p>
            <a:pPr marL="216000" indent="-213120">
              <a:lnSpc>
                <a:spcPct val="100000"/>
              </a:lnSpc>
              <a:buBlip>
                <a:blip r:embed="rId5"/>
              </a:buBlip>
            </a:pPr>
            <a:r>
              <a:rPr b="0" lang="de-DE" sz="1800" spc="-1" strike="noStrike">
                <a:solidFill>
                  <a:srgbClr val="ffffff"/>
                </a:solidFill>
                <a:uFill>
                  <a:solidFill>
                    <a:srgbClr val="ffffff"/>
                  </a:solidFill>
                </a:uFill>
                <a:latin typeface="Tahoma"/>
                <a:ea typeface="DejaVu Sans"/>
              </a:rPr>
              <a:t>eine günstige Alternativlösung zum Einsatz von Kraftfahrzeugen</a:t>
            </a:r>
            <a:endParaRPr b="0" lang="de-DE" sz="1800" spc="-1" strike="noStrike">
              <a:solidFill>
                <a:srgbClr val="000000"/>
              </a:solidFill>
              <a:uFill>
                <a:solidFill>
                  <a:srgbClr val="ffffff"/>
                </a:solidFill>
              </a:uFill>
              <a:latin typeface="Arial"/>
            </a:endParaRPr>
          </a:p>
          <a:p>
            <a:pPr marL="216000" indent="-213120">
              <a:lnSpc>
                <a:spcPct val="100000"/>
              </a:lnSpc>
              <a:buBlip>
                <a:blip r:embed="rId6"/>
              </a:buBlip>
            </a:pPr>
            <a:r>
              <a:rPr b="0" lang="de-DE" sz="1800" spc="-1" strike="noStrike">
                <a:solidFill>
                  <a:srgbClr val="ffffff"/>
                </a:solidFill>
                <a:uFill>
                  <a:solidFill>
                    <a:srgbClr val="ffffff"/>
                  </a:solidFill>
                </a:uFill>
                <a:latin typeface="Tahoma"/>
                <a:ea typeface="DejaVu Sans"/>
              </a:rPr>
              <a:t>Fahrspaß </a:t>
            </a:r>
            <a:endParaRPr b="0" lang="de-DE" sz="1800" spc="-1" strike="noStrike">
              <a:solidFill>
                <a:srgbClr val="000000"/>
              </a:solidFill>
              <a:uFill>
                <a:solidFill>
                  <a:srgbClr val="ffffff"/>
                </a:solidFill>
              </a:uFill>
              <a:latin typeface="Arial"/>
            </a:endParaRPr>
          </a:p>
        </p:txBody>
      </p:sp>
      <p:sp>
        <p:nvSpPr>
          <p:cNvPr id="142" name="CustomShape 3"/>
          <p:cNvSpPr/>
          <p:nvPr/>
        </p:nvSpPr>
        <p:spPr>
          <a:xfrm>
            <a:off x="2592000" y="4176000"/>
            <a:ext cx="4245120" cy="424440"/>
          </a:xfrm>
          <a:prstGeom prst="rect">
            <a:avLst/>
          </a:prstGeom>
          <a:noFill/>
          <a:ln>
            <a:noFill/>
          </a:ln>
        </p:spPr>
        <p:style>
          <a:lnRef idx="0"/>
          <a:fillRef idx="0"/>
          <a:effectRef idx="0"/>
          <a:fontRef idx="minor"/>
        </p:style>
        <p:txBody>
          <a:bodyPr lIns="90000" rIns="90000" tIns="45000" bIns="45000"/>
          <a:p>
            <a:pPr algn="ctr">
              <a:lnSpc>
                <a:spcPct val="100000"/>
              </a:lnSpc>
            </a:pPr>
            <a:r>
              <a:rPr b="1" i="1" lang="de-DE" sz="2200" spc="-1" strike="noStrike">
                <a:solidFill>
                  <a:srgbClr val="000000"/>
                </a:solidFill>
                <a:uFill>
                  <a:solidFill>
                    <a:srgbClr val="ffffff"/>
                  </a:solidFill>
                </a:uFill>
                <a:latin typeface="Tahoma"/>
                <a:ea typeface="DejaVu Sans"/>
              </a:rPr>
              <a:t>NACHTEILE</a:t>
            </a:r>
            <a:endParaRPr b="0" lang="de-DE" sz="1800" spc="-1" strike="noStrike">
              <a:solidFill>
                <a:srgbClr val="000000"/>
              </a:solidFill>
              <a:uFill>
                <a:solidFill>
                  <a:srgbClr val="ffffff"/>
                </a:solidFill>
              </a:uFill>
              <a:latin typeface="Arial"/>
            </a:endParaRPr>
          </a:p>
        </p:txBody>
      </p:sp>
      <p:sp>
        <p:nvSpPr>
          <p:cNvPr id="143" name="CustomShape 4"/>
          <p:cNvSpPr/>
          <p:nvPr/>
        </p:nvSpPr>
        <p:spPr>
          <a:xfrm>
            <a:off x="1304640" y="4686480"/>
            <a:ext cx="7225560" cy="914760"/>
          </a:xfrm>
          <a:prstGeom prst="rect">
            <a:avLst/>
          </a:prstGeom>
          <a:blipFill>
            <a:blip r:embed="rId7"/>
            <a:tile/>
          </a:blipFill>
          <a:ln>
            <a:noFill/>
          </a:ln>
        </p:spPr>
        <p:style>
          <a:lnRef idx="0"/>
          <a:fillRef idx="0"/>
          <a:effectRef idx="0"/>
          <a:fontRef idx="minor"/>
        </p:style>
        <p:txBody>
          <a:bodyPr lIns="90000" rIns="90000" tIns="45000" bIns="45000"/>
          <a:p>
            <a:pPr marL="216000" indent="-213120">
              <a:lnSpc>
                <a:spcPct val="100000"/>
              </a:lnSpc>
              <a:buBlip>
                <a:blip r:embed="rId8"/>
              </a:buBlip>
            </a:pPr>
            <a:r>
              <a:rPr b="0" lang="de-DE" sz="1800" spc="-1" strike="noStrike">
                <a:solidFill>
                  <a:srgbClr val="ffffff"/>
                </a:solidFill>
                <a:uFill>
                  <a:solidFill>
                    <a:srgbClr val="ffffff"/>
                  </a:solidFill>
                </a:uFill>
                <a:latin typeface="Tahoma"/>
                <a:ea typeface="DejaVu Sans"/>
              </a:rPr>
              <a:t>Erhöhte Unfall- und Verletzungsgefahr bei unkorrekten Fahrverhalten</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p:txBody>
      </p:sp>
    </p:spTree>
  </p:cSld>
  <p:timing>
    <p:tnLst>
      <p:par>
        <p:cTn id="127" dur="indefinite" restart="never" nodeType="tmRoot">
          <p:childTnLst>
            <p:seq>
              <p:cTn id="128" nodeType="mainSeq">
                <p:childTnLst>
                  <p:par>
                    <p:cTn id="129" fill="freeze">
                      <p:stCondLst>
                        <p:cond delay="indefinite"/>
                      </p:stCondLst>
                      <p:childTnLst>
                        <p:par>
                          <p:cTn id="130" fill="freeze">
                            <p:stCondLst>
                              <p:cond delay="0"/>
                            </p:stCondLst>
                            <p:childTnLst>
                              <p:par>
                                <p:cTn id="131" nodeType="clickEffect" fill="hold" presetClass="entr" presetID="3" presetSubtype="10">
                                  <p:stCondLst>
                                    <p:cond delay="0"/>
                                  </p:stCondLst>
                                  <p:childTnLst>
                                    <p:set>
                                      <p:cBhvr>
                                        <p:cTn id="132" dur="1" fill="hold">
                                          <p:stCondLst>
                                            <p:cond delay="0"/>
                                          </p:stCondLst>
                                        </p:cTn>
                                        <p:tgtEl>
                                          <p:spTgt spid="140"/>
                                        </p:tgtEl>
                                        <p:attrNameLst>
                                          <p:attrName>style.visibility</p:attrName>
                                        </p:attrNameLst>
                                      </p:cBhvr>
                                      <p:to>
                                        <p:strVal val="visible"/>
                                      </p:to>
                                    </p:set>
                                    <p:animEffect filter="blinds(horizontal)" transition="in">
                                      <p:cBhvr additive="repl">
                                        <p:cTn id="133" dur="500"/>
                                        <p:tgtEl>
                                          <p:spTgt spid="140"/>
                                        </p:tgtEl>
                                      </p:cBhvr>
                                    </p:animEffect>
                                  </p:childTnLst>
                                </p:cTn>
                              </p:par>
                            </p:childTnLst>
                          </p:cTn>
                        </p:par>
                      </p:childTnLst>
                    </p:cTn>
                  </p:par>
                  <p:par>
                    <p:cTn id="134" fill="freeze">
                      <p:stCondLst>
                        <p:cond delay="indefinite"/>
                      </p:stCondLst>
                      <p:childTnLst>
                        <p:par>
                          <p:cTn id="135" fill="freeze">
                            <p:stCondLst>
                              <p:cond delay="0"/>
                            </p:stCondLst>
                            <p:childTnLst>
                              <p:par>
                                <p:cTn id="136" nodeType="clickEffect" fill="hold" presetClass="entr" presetID="4" presetSubtype="32">
                                  <p:stCondLst>
                                    <p:cond delay="0"/>
                                  </p:stCondLst>
                                  <p:childTnLst>
                                    <p:set>
                                      <p:cBhvr>
                                        <p:cTn id="137" dur="1" fill="hold">
                                          <p:stCondLst>
                                            <p:cond delay="0"/>
                                          </p:stCondLst>
                                        </p:cTn>
                                        <p:tgtEl>
                                          <p:spTgt spid="141"/>
                                        </p:tgtEl>
                                        <p:attrNameLst>
                                          <p:attrName>style.visibility</p:attrName>
                                        </p:attrNameLst>
                                      </p:cBhvr>
                                      <p:to>
                                        <p:strVal val="visible"/>
                                      </p:to>
                                    </p:set>
                                    <p:animEffect filter="box(out)" transition="in">
                                      <p:cBhvr additive="repl">
                                        <p:cTn id="138" dur="500"/>
                                        <p:tgtEl>
                                          <p:spTgt spid="141"/>
                                        </p:tgtEl>
                                      </p:cBhvr>
                                    </p:animEffect>
                                  </p:childTnLst>
                                </p:cTn>
                              </p:par>
                            </p:childTnLst>
                          </p:cTn>
                        </p:par>
                      </p:childTnLst>
                    </p:cTn>
                  </p:par>
                  <p:par>
                    <p:cTn id="139" fill="freeze">
                      <p:stCondLst>
                        <p:cond delay="indefinite"/>
                      </p:stCondLst>
                      <p:childTnLst>
                        <p:par>
                          <p:cTn id="140" fill="freeze">
                            <p:stCondLst>
                              <p:cond delay="0"/>
                            </p:stCondLst>
                            <p:childTnLst>
                              <p:par>
                                <p:cTn id="141" nodeType="clickEffect" fill="hold" presetClass="entr" presetID="3" presetSubtype="10">
                                  <p:stCondLst>
                                    <p:cond delay="0"/>
                                  </p:stCondLst>
                                  <p:childTnLst>
                                    <p:set>
                                      <p:cBhvr>
                                        <p:cTn id="142" dur="1" fill="hold">
                                          <p:stCondLst>
                                            <p:cond delay="0"/>
                                          </p:stCondLst>
                                        </p:cTn>
                                        <p:tgtEl>
                                          <p:spTgt spid="142">
                                            <p:txEl>
                                              <p:pRg st="0" end="10"/>
                                            </p:txEl>
                                          </p:spTgt>
                                        </p:tgtEl>
                                        <p:attrNameLst>
                                          <p:attrName>style.visibility</p:attrName>
                                        </p:attrNameLst>
                                      </p:cBhvr>
                                      <p:to>
                                        <p:strVal val="visible"/>
                                      </p:to>
                                    </p:set>
                                    <p:animEffect filter="blinds(horizontal)" transition="in">
                                      <p:cBhvr additive="repl">
                                        <p:cTn id="143" dur="500"/>
                                        <p:tgtEl>
                                          <p:spTgt spid="142">
                                            <p:txEl>
                                              <p:pRg st="0" end="10"/>
                                            </p:txEl>
                                          </p:spTgt>
                                        </p:tgtEl>
                                      </p:cBhvr>
                                    </p:animEffect>
                                  </p:childTnLst>
                                </p:cTn>
                              </p:par>
                            </p:childTnLst>
                          </p:cTn>
                        </p:par>
                      </p:childTnLst>
                    </p:cTn>
                  </p:par>
                  <p:par>
                    <p:cTn id="144" fill="freeze">
                      <p:stCondLst>
                        <p:cond delay="indefinite"/>
                      </p:stCondLst>
                      <p:childTnLst>
                        <p:par>
                          <p:cTn id="145" fill="freeze">
                            <p:stCondLst>
                              <p:cond delay="0"/>
                            </p:stCondLst>
                            <p:childTnLst>
                              <p:par>
                                <p:cTn id="146" nodeType="clickEffect" fill="hold" presetClass="entr" presetID="4" presetSubtype="32">
                                  <p:stCondLst>
                                    <p:cond delay="0"/>
                                  </p:stCondLst>
                                  <p:childTnLst>
                                    <p:set>
                                      <p:cBhvr>
                                        <p:cTn id="147" dur="1" fill="hold">
                                          <p:stCondLst>
                                            <p:cond delay="0"/>
                                          </p:stCondLst>
                                        </p:cTn>
                                        <p:tgtEl>
                                          <p:spTgt spid="143"/>
                                        </p:tgtEl>
                                        <p:attrNameLst>
                                          <p:attrName>style.visibility</p:attrName>
                                        </p:attrNameLst>
                                      </p:cBhvr>
                                      <p:to>
                                        <p:strVal val="visible"/>
                                      </p:to>
                                    </p:set>
                                    <p:animEffect filter="box(out)" transition="in">
                                      <p:cBhvr additive="repl">
                                        <p:cTn id="148" dur="500"/>
                                        <p:tgtEl>
                                          <p:spTgt spid="1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2485800" y="1891800"/>
            <a:ext cx="4887000" cy="475560"/>
          </a:xfrm>
          <a:prstGeom prst="rect">
            <a:avLst/>
          </a:prstGeom>
          <a:noFill/>
          <a:ln>
            <a:noFill/>
          </a:ln>
        </p:spPr>
        <p:style>
          <a:lnRef idx="0"/>
          <a:fillRef idx="0"/>
          <a:effectRef idx="0"/>
          <a:fontRef idx="minor"/>
        </p:style>
      </p:sp>
      <p:sp>
        <p:nvSpPr>
          <p:cNvPr id="145" name="CustomShape 2"/>
          <p:cNvSpPr/>
          <p:nvPr/>
        </p:nvSpPr>
        <p:spPr>
          <a:xfrm>
            <a:off x="2273040" y="1512000"/>
            <a:ext cx="5170320" cy="563760"/>
          </a:xfrm>
          <a:prstGeom prst="rect">
            <a:avLst/>
          </a:prstGeom>
          <a:noFill/>
          <a:ln>
            <a:noFill/>
          </a:ln>
        </p:spPr>
        <p:style>
          <a:lnRef idx="0"/>
          <a:fillRef idx="0"/>
          <a:effectRef idx="0"/>
          <a:fontRef idx="minor"/>
        </p:style>
        <p:txBody>
          <a:bodyPr lIns="90000" rIns="90000" tIns="45000" bIns="45000" anchor="ctr"/>
          <a:p>
            <a:pPr algn="ctr">
              <a:lnSpc>
                <a:spcPct val="100000"/>
              </a:lnSpc>
            </a:pPr>
            <a:r>
              <a:rPr b="1" i="1" lang="de-DE" sz="1300" spc="-1" strike="noStrike" cap="all">
                <a:solidFill>
                  <a:srgbClr val="000000"/>
                </a:solidFill>
                <a:uFill>
                  <a:solidFill>
                    <a:srgbClr val="ffffff"/>
                  </a:solidFill>
                </a:uFill>
                <a:latin typeface="Tahoma"/>
                <a:ea typeface="Microsoft YaHei"/>
              </a:rPr>
              <a:t>Dekret des Infrastruktur- und </a:t>
            </a:r>
            <a:endParaRPr b="0" lang="de-DE" sz="1800" spc="-1" strike="noStrike">
              <a:solidFill>
                <a:srgbClr val="000000"/>
              </a:solidFill>
              <a:uFill>
                <a:solidFill>
                  <a:srgbClr val="ffffff"/>
                </a:solidFill>
              </a:uFill>
              <a:latin typeface="Arial"/>
            </a:endParaRPr>
          </a:p>
          <a:p>
            <a:pPr algn="ctr">
              <a:lnSpc>
                <a:spcPct val="100000"/>
              </a:lnSpc>
            </a:pPr>
            <a:r>
              <a:rPr b="1" i="1" lang="de-DE" sz="1300" spc="-1" strike="noStrike" cap="all">
                <a:solidFill>
                  <a:srgbClr val="000000"/>
                </a:solidFill>
                <a:uFill>
                  <a:solidFill>
                    <a:srgbClr val="ffffff"/>
                  </a:solidFill>
                </a:uFill>
                <a:latin typeface="Tahoma"/>
                <a:ea typeface="Microsoft YaHei"/>
              </a:rPr>
              <a:t>Transportministeriums Nr. 229/2019</a:t>
            </a:r>
            <a:endParaRPr b="0" lang="de-DE" sz="1800" spc="-1" strike="noStrike">
              <a:solidFill>
                <a:srgbClr val="000000"/>
              </a:solidFill>
              <a:uFill>
                <a:solidFill>
                  <a:srgbClr val="ffffff"/>
                </a:solidFill>
              </a:uFill>
              <a:latin typeface="Arial"/>
            </a:endParaRPr>
          </a:p>
        </p:txBody>
      </p:sp>
      <p:sp>
        <p:nvSpPr>
          <p:cNvPr id="146" name="CustomShape 3"/>
          <p:cNvSpPr/>
          <p:nvPr/>
        </p:nvSpPr>
        <p:spPr>
          <a:xfrm>
            <a:off x="1068480" y="2133720"/>
            <a:ext cx="7437960" cy="3302640"/>
          </a:xfrm>
          <a:prstGeom prst="rect">
            <a:avLst/>
          </a:prstGeom>
          <a:gradFill>
            <a:gsLst>
              <a:gs pos="0">
                <a:srgbClr val="ff99cc"/>
              </a:gs>
              <a:gs pos="100000">
                <a:srgbClr val="75465e"/>
              </a:gs>
            </a:gsLst>
            <a:lin ang="5400000"/>
          </a:gradFill>
          <a:ln w="9360">
            <a:solidFill>
              <a:srgbClr val="000000"/>
            </a:solidFill>
            <a:miter/>
          </a:ln>
        </p:spPr>
        <p:style>
          <a:lnRef idx="0"/>
          <a:fillRef idx="0"/>
          <a:effectRef idx="0"/>
          <a:fontRef idx="minor"/>
        </p:style>
        <p:txBody>
          <a:bodyPr wrap="none" lIns="90000" rIns="90000" tIns="46800" bIns="46800" anchor="ctr"/>
          <a:p>
            <a:pPr algn="ctr">
              <a:lnSpc>
                <a:spcPct val="100000"/>
              </a:lnSpc>
            </a:pPr>
            <a:r>
              <a:rPr b="1" lang="de-DE" sz="1200" spc="-1" strike="noStrike">
                <a:solidFill>
                  <a:srgbClr val="000000"/>
                </a:solidFill>
                <a:uFill>
                  <a:solidFill>
                    <a:srgbClr val="ffffff"/>
                  </a:solidFill>
                </a:uFill>
                <a:latin typeface="Tahoma"/>
                <a:ea typeface="DejaVu Sans"/>
              </a:rPr>
              <a:t>ANWENDUNGSBEREICH</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 </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Die Gemeinden genehmigen versuchsweise den Verkehr von elektrischen Fortbewegungsmitteln für die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Mikromobilität ausschließlich in den geschlossenen Ortschaften, beschränkt auf die in der Tabelle in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Anhang 2 angegebenen spezifischen Straßen bzw. Teilen von diesen.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Die Versuchsfrist ist auf 36 Monaten ab Inkrafttreten des Dekrets (u.z. bis 12. Juli 2022) festgeschrieben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und müssen innerhalb von 12 Monaten ab Inkrafttretens des Dekrets beginnen.</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Die Mindestdauer der Versuchsphase beträgt mindestens 12 Monate. </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Die Gemeinden teilen dem Innenministerium innerhalb von dreißig Tagen nach der Genehmigung der </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Versuchsphase die ergriffene Maßnahmen mit.</a:t>
            </a:r>
            <a:endParaRPr b="0" lang="de-DE" sz="1800" spc="-1" strike="noStrike">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b="0" lang="de-DE" sz="1200" spc="-1" strike="noStrike">
                <a:solidFill>
                  <a:srgbClr val="000000"/>
                </a:solidFill>
                <a:uFill>
                  <a:solidFill>
                    <a:srgbClr val="ffffff"/>
                  </a:solidFill>
                </a:uFill>
                <a:latin typeface="Tahoma"/>
                <a:ea typeface="DejaVu Sans"/>
              </a:rPr>
              <a:t>Innerhalb von drei Monaten nach Ende der Versuchsperiode teilen die Gemeinden dem Infrastruktur- und</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Transportministerium die Erfahrungen mit.</a:t>
            </a:r>
            <a:endParaRPr b="0" lang="de-DE" sz="1800" spc="-1" strike="noStrike">
              <a:solidFill>
                <a:srgbClr val="000000"/>
              </a:solidFill>
              <a:uFill>
                <a:solidFill>
                  <a:srgbClr val="ffffff"/>
                </a:solidFill>
              </a:uFill>
              <a:latin typeface="Arial"/>
            </a:endParaRPr>
          </a:p>
          <a:p>
            <a:pPr algn="just">
              <a:lnSpc>
                <a:spcPct val="100000"/>
              </a:lnSpc>
            </a:pPr>
            <a:r>
              <a:rPr b="0" lang="de-DE" sz="1200" spc="-1" strike="noStrike">
                <a:solidFill>
                  <a:srgbClr val="000000"/>
                </a:solidFill>
                <a:uFill>
                  <a:solidFill>
                    <a:srgbClr val="ffffff"/>
                  </a:solidFill>
                </a:uFill>
                <a:latin typeface="Tahoma"/>
                <a:ea typeface="DejaVu Sans"/>
              </a:rPr>
              <a:t>   </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p:txBody>
      </p:sp>
    </p:spTree>
  </p:cSld>
  <p:timing>
    <p:tnLst>
      <p:par>
        <p:cTn id="149" dur="indefinite" restart="never" nodeType="tmRoot">
          <p:childTnLst>
            <p:seq>
              <p:cTn id="150" nodeType="mainSeq">
                <p:childTnLst>
                  <p:par>
                    <p:cTn id="151" fill="freeze">
                      <p:stCondLst>
                        <p:cond delay="0"/>
                      </p:stCondLst>
                      <p:childTnLst>
                        <p:par>
                          <p:cTn id="152" fill="freeze">
                            <p:stCondLst>
                              <p:cond delay="0"/>
                            </p:stCondLst>
                            <p:childTnLst>
                              <p:par>
                                <p:cTn id="153" nodeType="withEffect" fill="hold" presetClass="entr" presetID="40">
                                  <p:stCondLst>
                                    <p:cond delay="0"/>
                                  </p:stCondLst>
                                  <p:childTnLst>
                                    <p:set>
                                      <p:cBhvr>
                                        <p:cTn id="154" dur="1" fill="hold">
                                          <p:stCondLst>
                                            <p:cond delay="0"/>
                                          </p:stCondLst>
                                        </p:cTn>
                                        <p:tgtEl>
                                          <p:spTgt spid="145">
                                            <p:txEl>
                                              <p:pRg st="66" end="66"/>
                                            </p:txEl>
                                          </p:spTgt>
                                        </p:tgtEl>
                                        <p:attrNameLst>
                                          <p:attrName>style.visibility</p:attrName>
                                        </p:attrNameLst>
                                      </p:cBhvr>
                                      <p:to>
                                        <p:strVal val="visible"/>
                                      </p:to>
                                    </p:set>
                                    <p:animEffect filter="fade" transition="in">
                                      <p:cBhvr additive="repl">
                                        <p:cTn id="155" dur="1000"/>
                                        <p:tgtEl>
                                          <p:spTgt spid="145">
                                            <p:txEl>
                                              <p:pRg st="66" end="66"/>
                                            </p:txEl>
                                          </p:spTgt>
                                        </p:tgtEl>
                                      </p:cBhvr>
                                    </p:animEffect>
                                    <p:anim calcmode="lin" valueType="num">
                                      <p:cBhvr additive="repl">
                                        <p:cTn id="156" dur="1000" fill="hold"/>
                                        <p:tgtEl>
                                          <p:spTgt spid="145">
                                            <p:txEl>
                                              <p:pRg st="66" end="66"/>
                                            </p:txEl>
                                          </p:spTgt>
                                        </p:tgtEl>
                                        <p:attrNameLst>
                                          <p:attrName>ppt_x</p:attrName>
                                        </p:attrNameLst>
                                      </p:cBhvr>
                                      <p:tavLst>
                                        <p:tav tm="0">
                                          <p:val>
                                            <p:strVal val="#ppt_x-.1"/>
                                          </p:val>
                                        </p:tav>
                                        <p:tav tm="100000">
                                          <p:val>
                                            <p:strVal val="#ppt_x"/>
                                          </p:val>
                                        </p:tav>
                                      </p:tavLst>
                                    </p:anim>
                                    <p:anim calcmode="lin" valueType="num">
                                      <p:cBhvr additive="repl">
                                        <p:cTn id="157" dur="1000" fill="hold"/>
                                        <p:tgtEl>
                                          <p:spTgt spid="145">
                                            <p:txEl>
                                              <p:pRg st="66" end="66"/>
                                            </p:txEl>
                                          </p:spTgt>
                                        </p:tgtEl>
                                        <p:attrNameLst>
                                          <p:attrName>ppt_y</p:attrName>
                                        </p:attrNameLst>
                                      </p:cBhvr>
                                      <p:tavLst>
                                        <p:tav tm="0">
                                          <p:val>
                                            <p:strVal val="#ppt_y"/>
                                          </p:val>
                                        </p:tav>
                                        <p:tav tm="100000">
                                          <p:val>
                                            <p:strVal val="#ppt_y"/>
                                          </p:val>
                                        </p:tav>
                                      </p:tavLst>
                                    </p:anim>
                                  </p:childTnLst>
                                </p:cTn>
                              </p:par>
                            </p:childTnLst>
                          </p:cTn>
                        </p:par>
                      </p:childTnLst>
                    </p:cTn>
                  </p:par>
                  <p:par>
                    <p:cTn id="158" fill="freeze">
                      <p:stCondLst>
                        <p:cond delay="indefinite"/>
                      </p:stCondLst>
                      <p:childTnLst>
                        <p:par>
                          <p:cTn id="159" fill="freeze">
                            <p:stCondLst>
                              <p:cond delay="0"/>
                            </p:stCondLst>
                            <p:childTnLst>
                              <p:par>
                                <p:cTn id="160" nodeType="clickEffect" fill="hold" presetClass="entr" presetID="5" presetSubtype="10">
                                  <p:stCondLst>
                                    <p:cond delay="0"/>
                                  </p:stCondLst>
                                  <p:childTnLst>
                                    <p:set>
                                      <p:cBhvr>
                                        <p:cTn id="161" dur="1" fill="hold">
                                          <p:stCondLst>
                                            <p:cond delay="0"/>
                                          </p:stCondLst>
                                        </p:cTn>
                                        <p:tgtEl>
                                          <p:spTgt spid="146"/>
                                        </p:tgtEl>
                                        <p:attrNameLst>
                                          <p:attrName>style.visibility</p:attrName>
                                        </p:attrNameLst>
                                      </p:cBhvr>
                                      <p:to>
                                        <p:strVal val="visible"/>
                                      </p:to>
                                    </p:set>
                                    <p:animEffect filter="checkerboard(across)" transition="in">
                                      <p:cBhvr additive="repl">
                                        <p:cTn id="162" dur="500"/>
                                        <p:tgtEl>
                                          <p:spTgt spid="1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 descr=""/>
          <p:cNvPicPr/>
          <p:nvPr/>
        </p:nvPicPr>
        <p:blipFill>
          <a:blip r:embed="rId1"/>
          <a:stretch/>
        </p:blipFill>
        <p:spPr>
          <a:xfrm>
            <a:off x="997560" y="1548360"/>
            <a:ext cx="7934040" cy="4438080"/>
          </a:xfrm>
          <a:prstGeom prst="rect">
            <a:avLst/>
          </a:prstGeom>
          <a:ln>
            <a:noFill/>
          </a:ln>
        </p:spPr>
      </p:pic>
    </p:spTree>
  </p:cSld>
  <p:timing>
    <p:tnLst>
      <p:par>
        <p:cTn id="163" dur="indefinite" restart="never" nodeType="tmRoot">
          <p:childTnLst>
            <p:seq>
              <p:cTn id="164" nodeType="mainSeq">
                <p:childTnLst>
                  <p:par>
                    <p:cTn id="165" fill="freeze">
                      <p:stCondLst>
                        <p:cond delay="indefinite"/>
                      </p:stCondLst>
                      <p:childTnLst>
                        <p:par>
                          <p:cTn id="166" fill="freeze">
                            <p:stCondLst>
                              <p:cond delay="0"/>
                            </p:stCondLst>
                            <p:childTnLst>
                              <p:par>
                                <p:cTn id="167" nodeType="clickEffect" fill="hold" presetClass="entr" presetID="8" presetSubtype="32">
                                  <p:stCondLst>
                                    <p:cond delay="0"/>
                                  </p:stCondLst>
                                  <p:childTnLst>
                                    <p:set>
                                      <p:cBhvr>
                                        <p:cTn id="168" dur="1" fill="hold">
                                          <p:stCondLst>
                                            <p:cond delay="0"/>
                                          </p:stCondLst>
                                        </p:cTn>
                                        <p:tgtEl>
                                          <p:spTgt spid="147"/>
                                        </p:tgtEl>
                                        <p:attrNameLst>
                                          <p:attrName>style.visibility</p:attrName>
                                        </p:attrNameLst>
                                      </p:cBhvr>
                                      <p:to>
                                        <p:strVal val="visible"/>
                                      </p:to>
                                    </p:set>
                                    <p:animEffect filter="diamond(out)" transition="in">
                                      <p:cBhvr additive="repl">
                                        <p:cTn id="169" dur="2000"/>
                                        <p:tgtEl>
                                          <p:spTgt spid="1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 descr=""/>
          <p:cNvPicPr/>
          <p:nvPr/>
        </p:nvPicPr>
        <p:blipFill>
          <a:blip r:embed="rId1"/>
          <a:stretch/>
        </p:blipFill>
        <p:spPr>
          <a:xfrm>
            <a:off x="1008000" y="1891800"/>
            <a:ext cx="3317400" cy="3705840"/>
          </a:xfrm>
          <a:prstGeom prst="rect">
            <a:avLst/>
          </a:prstGeom>
          <a:ln>
            <a:noFill/>
          </a:ln>
        </p:spPr>
      </p:pic>
      <p:pic>
        <p:nvPicPr>
          <p:cNvPr id="149" name="" descr=""/>
          <p:cNvPicPr/>
          <p:nvPr/>
        </p:nvPicPr>
        <p:blipFill>
          <a:blip r:embed="rId2"/>
          <a:stretch/>
        </p:blipFill>
        <p:spPr>
          <a:xfrm>
            <a:off x="5249520" y="1811160"/>
            <a:ext cx="3155760" cy="3705840"/>
          </a:xfrm>
          <a:prstGeom prst="rect">
            <a:avLst/>
          </a:prstGeom>
          <a:ln>
            <a:noFill/>
          </a:ln>
        </p:spPr>
      </p:pic>
      <p:sp>
        <p:nvSpPr>
          <p:cNvPr id="150" name="CustomShape 1"/>
          <p:cNvSpPr/>
          <p:nvPr/>
        </p:nvSpPr>
        <p:spPr>
          <a:xfrm>
            <a:off x="7233840" y="1488600"/>
            <a:ext cx="1839600" cy="268920"/>
          </a:xfrm>
          <a:prstGeom prst="rect">
            <a:avLst/>
          </a:prstGeom>
          <a:noFill/>
          <a:ln>
            <a:noFill/>
          </a:ln>
        </p:spPr>
        <p:style>
          <a:lnRef idx="0"/>
          <a:fillRef idx="0"/>
          <a:effectRef idx="0"/>
          <a:fontRef idx="minor"/>
        </p:style>
        <p:txBody>
          <a:bodyPr lIns="90000" rIns="90000" tIns="45000" bIns="45000"/>
          <a:p>
            <a:r>
              <a:rPr b="0" lang="de-DE" sz="1000" spc="-1" strike="noStrike">
                <a:solidFill>
                  <a:srgbClr val="000000"/>
                </a:solidFill>
                <a:uFill>
                  <a:solidFill>
                    <a:srgbClr val="ffffff"/>
                  </a:solidFill>
                </a:uFill>
                <a:latin typeface="Tahoma"/>
                <a:ea typeface="DejaVu Sans"/>
              </a:rPr>
              <a:t>Anlage 3 – Art. 4, Abs. 2</a:t>
            </a:r>
            <a:endParaRPr b="0" lang="de-DE" sz="1800" spc="-1" strike="noStrike">
              <a:solidFill>
                <a:srgbClr val="000000"/>
              </a:solidFill>
              <a:uFill>
                <a:solidFill>
                  <a:srgbClr val="ffffff"/>
                </a:solidFill>
              </a:uFill>
              <a:latin typeface="Arial"/>
            </a:endParaRPr>
          </a:p>
        </p:txBody>
      </p:sp>
    </p:spTree>
  </p:cSld>
  <p:timing>
    <p:tnLst>
      <p:par>
        <p:cTn id="170" dur="indefinite" restart="never" nodeType="tmRoot">
          <p:childTnLst>
            <p:seq>
              <p:cTn id="171" nodeType="mainSeq">
                <p:childTnLst>
                  <p:par>
                    <p:cTn id="172" fill="freeze">
                      <p:stCondLst>
                        <p:cond delay="indefinite"/>
                      </p:stCondLst>
                      <p:childTnLst>
                        <p:par>
                          <p:cTn id="173" fill="freeze">
                            <p:stCondLst>
                              <p:cond delay="0"/>
                            </p:stCondLst>
                            <p:childTnLst>
                              <p:par>
                                <p:cTn id="174" nodeType="clickEffect" fill="hold" presetClass="entr" presetID="6" presetSubtype="32">
                                  <p:stCondLst>
                                    <p:cond delay="0"/>
                                  </p:stCondLst>
                                  <p:childTnLst>
                                    <p:set>
                                      <p:cBhvr>
                                        <p:cTn id="175" dur="1" fill="hold">
                                          <p:stCondLst>
                                            <p:cond delay="0"/>
                                          </p:stCondLst>
                                        </p:cTn>
                                        <p:tgtEl>
                                          <p:spTgt spid="148"/>
                                        </p:tgtEl>
                                        <p:attrNameLst>
                                          <p:attrName>style.visibility</p:attrName>
                                        </p:attrNameLst>
                                      </p:cBhvr>
                                      <p:to>
                                        <p:strVal val="visible"/>
                                      </p:to>
                                    </p:set>
                                    <p:animEffect filter="circle(out)" transition="in">
                                      <p:cBhvr additive="repl">
                                        <p:cTn id="176" dur="2000"/>
                                        <p:tgtEl>
                                          <p:spTgt spid="148"/>
                                        </p:tgtEl>
                                      </p:cBhvr>
                                    </p:animEffect>
                                  </p:childTnLst>
                                </p:cTn>
                              </p:par>
                            </p:childTnLst>
                          </p:cTn>
                        </p:par>
                      </p:childTnLst>
                    </p:cTn>
                  </p:par>
                  <p:par>
                    <p:cTn id="177" fill="freeze">
                      <p:stCondLst>
                        <p:cond delay="indefinite"/>
                      </p:stCondLst>
                      <p:childTnLst>
                        <p:par>
                          <p:cTn id="178" fill="freeze">
                            <p:stCondLst>
                              <p:cond delay="0"/>
                            </p:stCondLst>
                            <p:childTnLst>
                              <p:par>
                                <p:cTn id="179" nodeType="clickEffect" fill="hold" presetClass="entr" presetID="6" presetSubtype="32">
                                  <p:stCondLst>
                                    <p:cond delay="0"/>
                                  </p:stCondLst>
                                  <p:childTnLst>
                                    <p:set>
                                      <p:cBhvr>
                                        <p:cTn id="180" dur="1" fill="hold">
                                          <p:stCondLst>
                                            <p:cond delay="0"/>
                                          </p:stCondLst>
                                        </p:cTn>
                                        <p:tgtEl>
                                          <p:spTgt spid="149"/>
                                        </p:tgtEl>
                                        <p:attrNameLst>
                                          <p:attrName>style.visibility</p:attrName>
                                        </p:attrNameLst>
                                      </p:cBhvr>
                                      <p:to>
                                        <p:strVal val="visible"/>
                                      </p:to>
                                    </p:set>
                                    <p:animEffect filter="circle(out)" transition="in">
                                      <p:cBhvr additive="repl">
                                        <p:cTn id="181" dur="2000"/>
                                        <p:tgtEl>
                                          <p:spTgt spid="1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 descr=""/>
          <p:cNvPicPr/>
          <p:nvPr/>
        </p:nvPicPr>
        <p:blipFill>
          <a:blip r:embed="rId1"/>
          <a:stretch/>
        </p:blipFill>
        <p:spPr>
          <a:xfrm>
            <a:off x="720000" y="1667880"/>
            <a:ext cx="3750120" cy="4089240"/>
          </a:xfrm>
          <a:prstGeom prst="rect">
            <a:avLst/>
          </a:prstGeom>
          <a:ln>
            <a:noFill/>
          </a:ln>
        </p:spPr>
      </p:pic>
      <p:pic>
        <p:nvPicPr>
          <p:cNvPr id="152" name="" descr=""/>
          <p:cNvPicPr/>
          <p:nvPr/>
        </p:nvPicPr>
        <p:blipFill>
          <a:blip r:embed="rId2"/>
          <a:stretch/>
        </p:blipFill>
        <p:spPr>
          <a:xfrm>
            <a:off x="4836600" y="1656000"/>
            <a:ext cx="3512520" cy="4124520"/>
          </a:xfrm>
          <a:prstGeom prst="rect">
            <a:avLst/>
          </a:prstGeom>
          <a:ln>
            <a:noFill/>
          </a:ln>
        </p:spPr>
      </p:pic>
      <p:sp>
        <p:nvSpPr>
          <p:cNvPr id="153" name="CustomShape 1"/>
          <p:cNvSpPr/>
          <p:nvPr/>
        </p:nvSpPr>
        <p:spPr>
          <a:xfrm>
            <a:off x="7375680" y="1458720"/>
            <a:ext cx="1839600" cy="268920"/>
          </a:xfrm>
          <a:prstGeom prst="rect">
            <a:avLst/>
          </a:prstGeom>
          <a:noFill/>
          <a:ln>
            <a:noFill/>
          </a:ln>
        </p:spPr>
        <p:style>
          <a:lnRef idx="0"/>
          <a:fillRef idx="0"/>
          <a:effectRef idx="0"/>
          <a:fontRef idx="minor"/>
        </p:style>
        <p:txBody>
          <a:bodyPr lIns="90000" rIns="90000" tIns="45000" bIns="45000"/>
          <a:p>
            <a:r>
              <a:rPr b="0" lang="de-DE" sz="1000" spc="-1" strike="noStrike">
                <a:solidFill>
                  <a:srgbClr val="000000"/>
                </a:solidFill>
                <a:uFill>
                  <a:solidFill>
                    <a:srgbClr val="ffffff"/>
                  </a:solidFill>
                </a:uFill>
                <a:latin typeface="Tahoma"/>
                <a:ea typeface="DejaVu Sans"/>
              </a:rPr>
              <a:t>Anlage 3 – Art. 4, Abs. 2</a:t>
            </a:r>
            <a:endParaRPr b="0" lang="de-DE" sz="1800" spc="-1" strike="noStrike">
              <a:solidFill>
                <a:srgbClr val="000000"/>
              </a:solidFill>
              <a:uFill>
                <a:solidFill>
                  <a:srgbClr val="ffffff"/>
                </a:solidFill>
              </a:uFill>
              <a:latin typeface="Arial"/>
            </a:endParaRPr>
          </a:p>
        </p:txBody>
      </p:sp>
    </p:spTree>
  </p:cSld>
  <p:timing>
    <p:tnLst>
      <p:par>
        <p:cTn id="182" dur="indefinite" restart="never" nodeType="tmRoot">
          <p:childTnLst>
            <p:seq>
              <p:cTn id="183" nodeType="mainSeq">
                <p:childTnLst>
                  <p:par>
                    <p:cTn id="184" fill="freeze">
                      <p:stCondLst>
                        <p:cond delay="indefinite"/>
                      </p:stCondLst>
                      <p:childTnLst>
                        <p:par>
                          <p:cTn id="185" fill="freeze">
                            <p:stCondLst>
                              <p:cond delay="0"/>
                            </p:stCondLst>
                            <p:childTnLst>
                              <p:par>
                                <p:cTn id="186" nodeType="clickEffect" fill="hold" presetClass="entr" presetID="6" presetSubtype="32">
                                  <p:stCondLst>
                                    <p:cond delay="0"/>
                                  </p:stCondLst>
                                  <p:childTnLst>
                                    <p:set>
                                      <p:cBhvr>
                                        <p:cTn id="187" dur="1" fill="hold">
                                          <p:stCondLst>
                                            <p:cond delay="0"/>
                                          </p:stCondLst>
                                        </p:cTn>
                                        <p:tgtEl>
                                          <p:spTgt spid="151"/>
                                        </p:tgtEl>
                                        <p:attrNameLst>
                                          <p:attrName>style.visibility</p:attrName>
                                        </p:attrNameLst>
                                      </p:cBhvr>
                                      <p:to>
                                        <p:strVal val="visible"/>
                                      </p:to>
                                    </p:set>
                                    <p:animEffect filter="circle(out)" transition="in">
                                      <p:cBhvr additive="repl">
                                        <p:cTn id="188" dur="2000"/>
                                        <p:tgtEl>
                                          <p:spTgt spid="151"/>
                                        </p:tgtEl>
                                      </p:cBhvr>
                                    </p:animEffect>
                                  </p:childTnLst>
                                </p:cTn>
                              </p:par>
                            </p:childTnLst>
                          </p:cTn>
                        </p:par>
                      </p:childTnLst>
                    </p:cTn>
                  </p:par>
                  <p:par>
                    <p:cTn id="189" fill="freeze">
                      <p:stCondLst>
                        <p:cond delay="indefinite"/>
                      </p:stCondLst>
                      <p:childTnLst>
                        <p:par>
                          <p:cTn id="190" fill="freeze">
                            <p:stCondLst>
                              <p:cond delay="0"/>
                            </p:stCondLst>
                            <p:childTnLst>
                              <p:par>
                                <p:cTn id="191" nodeType="clickEffect" fill="hold" presetClass="entr" presetID="6" presetSubtype="32">
                                  <p:stCondLst>
                                    <p:cond delay="0"/>
                                  </p:stCondLst>
                                  <p:childTnLst>
                                    <p:set>
                                      <p:cBhvr>
                                        <p:cTn id="192" dur="1" fill="hold">
                                          <p:stCondLst>
                                            <p:cond delay="0"/>
                                          </p:stCondLst>
                                        </p:cTn>
                                        <p:tgtEl>
                                          <p:spTgt spid="152"/>
                                        </p:tgtEl>
                                        <p:attrNameLst>
                                          <p:attrName>style.visibility</p:attrName>
                                        </p:attrNameLst>
                                      </p:cBhvr>
                                      <p:to>
                                        <p:strVal val="visible"/>
                                      </p:to>
                                    </p:set>
                                    <p:animEffect filter="circle(out)" transition="in">
                                      <p:cBhvr additive="repl">
                                        <p:cTn id="193" dur="2000"/>
                                        <p:tgtEl>
                                          <p:spTgt spid="1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11BF8FA0FA4354082684392593A521C" ma:contentTypeVersion="7" ma:contentTypeDescription="Ein neues Dokument erstellen." ma:contentTypeScope="" ma:versionID="99681536489fee2343149311b320e330">
  <xsd:schema xmlns:xsd="http://www.w3.org/2001/XMLSchema" xmlns:xs="http://www.w3.org/2001/XMLSchema" xmlns:p="http://schemas.microsoft.com/office/2006/metadata/properties" xmlns:ns2="a9c864bb-e3fd-45c2-8286-8d3ae48a9084" targetNamespace="http://schemas.microsoft.com/office/2006/metadata/properties" ma:root="true" ma:fieldsID="fb264aeb963f8731a52c78876fa1827d" ns2:_="">
    <xsd:import namespace="a9c864bb-e3fd-45c2-8286-8d3ae48a90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864bb-e3fd-45c2-8286-8d3ae48a9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91AE68-9E6F-4F40-8755-5C33A0078ED7}"/>
</file>

<file path=customXml/itemProps2.xml><?xml version="1.0" encoding="utf-8"?>
<ds:datastoreItem xmlns:ds="http://schemas.openxmlformats.org/officeDocument/2006/customXml" ds:itemID="{681353E9-3864-45BE-BDF7-6AB6666C5508}"/>
</file>

<file path=customXml/itemProps3.xml><?xml version="1.0" encoding="utf-8"?>
<ds:datastoreItem xmlns:ds="http://schemas.openxmlformats.org/officeDocument/2006/customXml" ds:itemID="{B2BE56FF-757B-4247-9886-12159EEC9B2A}"/>
</file>

<file path=docProps/app.xml><?xml version="1.0" encoding="utf-8"?>
<Properties xmlns="http://schemas.openxmlformats.org/officeDocument/2006/extended-properties" xmlns:vt="http://schemas.openxmlformats.org/officeDocument/2006/docPropsVTypes">
  <Template>Präsentation Green Mobility 16-9</Template>
  <TotalTime>1218</TotalTime>
  <Application>LibreOffice/5.2.6.2$Windows_x86 LibreOffice_project/a3100ed2409ebf1c212f5048fbe377c281438fdc</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 Projekte / progetti attuali</dc:title>
  <dc:subject/>
  <dc:creator>Elisa Zambiasi</dc:creator>
  <dc:description/>
  <cp:lastModifiedBy/>
  <cp:revision>137</cp:revision>
  <dcterms:created xsi:type="dcterms:W3CDTF">2017-03-14T14:50:01Z</dcterms:created>
  <dcterms:modified xsi:type="dcterms:W3CDTF">2020-03-09T14:44:14Z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(16:9)</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y fmtid="{D5CDD505-2E9C-101B-9397-08002B2CF9AE}" pid="12" name="ContentTypeId">
    <vt:lpwstr>0x010100C11BF8FA0FA4354082684392593A521C</vt:lpwstr>
  </property>
</Properties>
</file>