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78" r:id="rId2"/>
    <p:sldId id="380" r:id="rId3"/>
    <p:sldId id="382" r:id="rId4"/>
    <p:sldId id="383" r:id="rId5"/>
    <p:sldId id="385" r:id="rId6"/>
    <p:sldId id="384" r:id="rId7"/>
    <p:sldId id="386" r:id="rId8"/>
    <p:sldId id="387" r:id="rId9"/>
    <p:sldId id="389" r:id="rId10"/>
    <p:sldId id="390" r:id="rId11"/>
    <p:sldId id="388" r:id="rId12"/>
    <p:sldId id="391" r:id="rId13"/>
    <p:sldId id="392" r:id="rId1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FF3399"/>
    <a:srgbClr val="CC3399"/>
    <a:srgbClr val="CC0099"/>
    <a:srgbClr val="CC00CC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108" y="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DC1F36-4636-4639-AC0E-81F1AEA637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A6DD286-289E-4333-9F45-A611225863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8E1C920-B41E-4DBB-8B23-F026C2C5A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65A74-4FC4-4DB5-9833-A2F0657A788E}" type="datetimeFigureOut">
              <a:rPr lang="de-DE" smtClean="0"/>
              <a:t>08.10.2020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FB9A828-7BF4-4DEC-91EC-525A38898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9B1662C-E814-4782-BCAA-FBC7B2E5C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7FCC-84CA-4ED1-B251-0929108682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0752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F07C6D-F356-4D65-9993-587309B42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7BF2F49-2FD8-4668-8D09-D213627352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A4E152C-D995-498B-ADE4-CB241598E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65A74-4FC4-4DB5-9833-A2F0657A788E}" type="datetimeFigureOut">
              <a:rPr lang="de-DE" smtClean="0"/>
              <a:t>08.10.2020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B6952C0-B1A3-461B-AC9E-FCFC208FE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81A6C0-17EB-454F-8B57-591C0E836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7FCC-84CA-4ED1-B251-0929108682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6156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4FDC65B6-5160-497F-AC8D-D42283846B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637BE0B-0D57-4083-8273-D73FBB925D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196CEEB-4B91-4D7E-BD2A-8D732C7E2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65A74-4FC4-4DB5-9833-A2F0657A788E}" type="datetimeFigureOut">
              <a:rPr lang="de-DE" smtClean="0"/>
              <a:t>08.10.2020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9FE8C30-F248-46DC-874B-9885C551E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96971CB-226A-4C77-8DDA-CE81310DE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7FCC-84CA-4ED1-B251-0929108682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3220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451FD1-F5FB-4B26-8B44-61D1431BD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45ECE28-B9E1-4C1B-857A-32429E86BB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CC86C9C-7765-431A-A98E-FDABA4EA3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65A74-4FC4-4DB5-9833-A2F0657A788E}" type="datetimeFigureOut">
              <a:rPr lang="de-DE" smtClean="0"/>
              <a:t>08.10.2020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CC068A7-32B0-455C-8A3E-01FB83F86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70567FD-AE31-4F79-864F-F10AA2C7E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7FCC-84CA-4ED1-B251-0929108682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5377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40D8D5-F2BA-4C92-BA34-F64A50A1D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99EA05B-72B8-4C40-A99A-ED326E9EED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1376FA7-D9D0-40FE-A143-B19CF266F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65A74-4FC4-4DB5-9833-A2F0657A788E}" type="datetimeFigureOut">
              <a:rPr lang="de-DE" smtClean="0"/>
              <a:t>08.10.2020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F9E8293-A1F9-4C6F-B092-E7EF7237E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F94E00C-552A-43BF-8357-A251468B3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7FCC-84CA-4ED1-B251-0929108682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6359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E54936-4264-46BE-83A2-5159C924B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DA0E7B7-A39A-4105-804C-9DFBBEC693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A6F11C2-9E2E-489B-93AE-90B6118028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9D60107-3978-4374-9FE2-B67F6F415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65A74-4FC4-4DB5-9833-A2F0657A788E}" type="datetimeFigureOut">
              <a:rPr lang="de-DE" smtClean="0"/>
              <a:t>08.10.2020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21FEFC8-5497-4C2A-ADA0-25D4486CF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19366DA-3CBB-45E4-8DEE-44430F140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7FCC-84CA-4ED1-B251-0929108682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8781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2295E6-439B-4BD0-9A80-339ED823D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DF03B49-5AA1-4641-9BAF-053694E824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2B7EB25-173E-4A8A-BAE4-23A566021E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9021DF0-DA12-43D6-9BD1-8567C52484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4FC04F76-1424-49E9-AAFC-2595ED6173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4F8C61D-3F49-45BC-91B6-DED4D418D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65A74-4FC4-4DB5-9833-A2F0657A788E}" type="datetimeFigureOut">
              <a:rPr lang="de-DE" smtClean="0"/>
              <a:t>08.10.2020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8424037A-3F15-44B1-9C74-CA093FFAA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8C96BE33-7FDF-45FF-9DA6-D07C6B88D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7FCC-84CA-4ED1-B251-0929108682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6648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961C6F-C7C2-4A95-ACEA-567F59A25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F8C434D-6C04-4060-A745-AA276BA63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65A74-4FC4-4DB5-9833-A2F0657A788E}" type="datetimeFigureOut">
              <a:rPr lang="de-DE" smtClean="0"/>
              <a:t>08.10.2020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316819D-0B32-49D2-A33C-53279D1A0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9A4E6D9-7B8F-4735-BD3B-83F74251A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7FCC-84CA-4ED1-B251-0929108682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267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1BCEEAC-C597-4034-9C7E-B3583491A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65A74-4FC4-4DB5-9833-A2F0657A788E}" type="datetimeFigureOut">
              <a:rPr lang="de-DE" smtClean="0"/>
              <a:t>08.10.2020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C55A62B-AAEE-49C6-89EB-EA2EA60D5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776E5EE-1F64-4762-AC39-96A7B11FD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7FCC-84CA-4ED1-B251-0929108682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8111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3659CA-5924-480E-8DCB-623E5676F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E8FE7FA-17E4-4C1D-A7E7-5B9AAE18D9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8C0C2E7-7330-43D3-A230-4DEB8F4518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B913D36-650E-48D3-8E42-186A3A0D3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65A74-4FC4-4DB5-9833-A2F0657A788E}" type="datetimeFigureOut">
              <a:rPr lang="de-DE" smtClean="0"/>
              <a:t>08.10.2020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AA83725-C554-4A2F-98AF-1C246F571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2A90F4D-8484-49BF-BC29-8C71E4D8B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7FCC-84CA-4ED1-B251-0929108682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8693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0583C1-8162-49D1-A973-0E4299DB1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7BB085FD-C63D-4393-BB97-685E993762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AB7A149-9870-4D24-954D-B0D556945E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D99CB31-A019-46E1-937A-BC707C3FD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65A74-4FC4-4DB5-9833-A2F0657A788E}" type="datetimeFigureOut">
              <a:rPr lang="de-DE" smtClean="0"/>
              <a:t>08.10.2020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EDFA73B-402D-434A-BAE1-A7414D03A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589536C-519D-4313-B8BB-230E75102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7FCC-84CA-4ED1-B251-0929108682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5495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3205A414-FC74-4F51-BAFA-86FE1E66E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E681E67-E577-4FDD-B788-420427E412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EB62A02-4E4D-4D76-A275-0DB754BC89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65A74-4FC4-4DB5-9833-A2F0657A788E}" type="datetimeFigureOut">
              <a:rPr lang="de-DE" smtClean="0"/>
              <a:t>08.10.2020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B570AF4-DF51-44ED-B2F3-AAC2680EDF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4F9D788-D5E2-4C74-A1B1-65BDA2AE0B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A7FCC-84CA-4ED1-B251-0929108682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7518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it/url?sa=i&amp;rct=j&amp;q=&amp;esrc=s&amp;source=images&amp;cd=&amp;docid=G_LEIPJ61jT6nM&amp;tbnid=iLBnEugqzDPKuM:&amp;ved=0CAUQjRw&amp;url=http://www.census.gov/population/international/data/idb/worldpopgraph.php&amp;ei=t4E2U5X2E8GatQa994CgCw&amp;bvm=bv.63808443,d.bGQ&amp;psig=AFQjCNH7grz5H5COFL31NhfT_msIjV2TyQ&amp;ust=1396167346282954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population.io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blikk.it/bildung/unterricht/clil/clil-activities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blikk.it/bildung/unterricht/clil/clil-activitie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821A45D8-8D57-4A1E-8405-6427A5E8AD88}"/>
              </a:ext>
            </a:extLst>
          </p:cNvPr>
          <p:cNvSpPr/>
          <p:nvPr/>
        </p:nvSpPr>
        <p:spPr>
          <a:xfrm>
            <a:off x="-2" y="1"/>
            <a:ext cx="12192002" cy="1076826"/>
          </a:xfrm>
          <a:prstGeom prst="rect">
            <a:avLst/>
          </a:prstGeom>
          <a:solidFill>
            <a:srgbClr val="D700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F8DA942-8E6B-4812-BE54-5B48225FF2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1377" y="688265"/>
            <a:ext cx="1778276" cy="1149747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618142A7-B8D4-4280-89C8-1BDB911373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7938" y="-90330"/>
            <a:ext cx="8187433" cy="1259605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920C4CD3-D2E8-4915-822F-51F6889BEE7E}"/>
              </a:ext>
            </a:extLst>
          </p:cNvPr>
          <p:cNvSpPr/>
          <p:nvPr/>
        </p:nvSpPr>
        <p:spPr>
          <a:xfrm>
            <a:off x="11047956" y="6442729"/>
            <a:ext cx="1144043" cy="434443"/>
          </a:xfrm>
          <a:prstGeom prst="rect">
            <a:avLst/>
          </a:prstGeom>
          <a:solidFill>
            <a:srgbClr val="D700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AB176220-B655-4839-963C-5C11FF2D73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203393" y="6256114"/>
            <a:ext cx="873848" cy="564988"/>
          </a:xfrm>
          <a:prstGeom prst="rect">
            <a:avLst/>
          </a:prstGeom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8F26C045-6F6C-448E-AE4F-7E41BBD6E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9294" y="2305438"/>
            <a:ext cx="10515600" cy="2852737"/>
          </a:xfrm>
        </p:spPr>
        <p:txBody>
          <a:bodyPr>
            <a:normAutofit fontScale="90000"/>
          </a:bodyPr>
          <a:lstStyle/>
          <a:p>
            <a:r>
              <a:rPr lang="de-DE" dirty="0"/>
              <a:t>Demo </a:t>
            </a:r>
            <a:r>
              <a:rPr lang="de-DE" dirty="0" err="1"/>
              <a:t>lesson</a:t>
            </a:r>
            <a:r>
              <a:rPr lang="de-DE" dirty="0"/>
              <a:t>    </a:t>
            </a:r>
            <a:br>
              <a:rPr lang="de-DE" dirty="0"/>
            </a:br>
            <a:r>
              <a:rPr lang="de-DE" sz="3600" dirty="0"/>
              <a:t>@rosmarie de </a:t>
            </a:r>
            <a:r>
              <a:rPr lang="de-DE" sz="3600" dirty="0" err="1"/>
              <a:t>monte</a:t>
            </a:r>
            <a:r>
              <a:rPr lang="de-DE" sz="3600" dirty="0"/>
              <a:t> frick  </a:t>
            </a:r>
            <a:br>
              <a:rPr lang="de-DE" sz="3600" dirty="0"/>
            </a:br>
            <a:r>
              <a:rPr lang="de-DE" sz="3600" dirty="0"/>
              <a:t>   </a:t>
            </a:r>
            <a:br>
              <a:rPr lang="de-DE" dirty="0"/>
            </a:br>
            <a:r>
              <a:rPr lang="de-DE" dirty="0"/>
              <a:t>CLIL</a:t>
            </a:r>
            <a:br>
              <a:rPr lang="de-DE" dirty="0"/>
            </a:br>
            <a:r>
              <a:rPr lang="de-DE" sz="2000" dirty="0"/>
              <a:t>Oct9, 2020</a:t>
            </a:r>
          </a:p>
        </p:txBody>
      </p:sp>
    </p:spTree>
    <p:extLst>
      <p:ext uri="{BB962C8B-B14F-4D97-AF65-F5344CB8AC3E}">
        <p14:creationId xmlns:p14="http://schemas.microsoft.com/office/powerpoint/2010/main" val="19257092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920C4CD3-D2E8-4915-822F-51F6889BEE7E}"/>
              </a:ext>
            </a:extLst>
          </p:cNvPr>
          <p:cNvSpPr/>
          <p:nvPr/>
        </p:nvSpPr>
        <p:spPr>
          <a:xfrm>
            <a:off x="11047956" y="6442729"/>
            <a:ext cx="1144043" cy="434443"/>
          </a:xfrm>
          <a:prstGeom prst="rect">
            <a:avLst/>
          </a:prstGeom>
          <a:solidFill>
            <a:srgbClr val="D700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AB176220-B655-4839-963C-5C11FF2D73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03393" y="6256114"/>
            <a:ext cx="873848" cy="56498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5CC4ACE-1745-4BCA-A08A-8C7D38BF7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Wrapping</a:t>
            </a:r>
            <a:r>
              <a:rPr lang="de-DE" dirty="0"/>
              <a:t> </a:t>
            </a:r>
            <a:r>
              <a:rPr lang="de-DE" dirty="0" err="1"/>
              <a:t>up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FE0375F-B43A-440E-8FAF-B8CF7B3B11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dirty="0"/>
              <a:t>1 What surprised you most in the Italian and the English lesson?</a:t>
            </a:r>
            <a:endParaRPr lang="de-DE" dirty="0"/>
          </a:p>
          <a:p>
            <a:pPr marL="0" indent="0">
              <a:buNone/>
            </a:pPr>
            <a:r>
              <a:rPr lang="en-GB" dirty="0"/>
              <a:t> </a:t>
            </a:r>
            <a:endParaRPr lang="de-DE" dirty="0"/>
          </a:p>
          <a:p>
            <a:pPr marL="0" indent="0">
              <a:buNone/>
            </a:pPr>
            <a:r>
              <a:rPr lang="it-IT" b="1" dirty="0"/>
              <a:t>2 Quali sono state le difficoltà incontrate nello svolgimento di due attività (a scelta) per te?</a:t>
            </a:r>
            <a:endParaRPr lang="de-DE" dirty="0"/>
          </a:p>
          <a:p>
            <a:pPr marL="0" indent="0">
              <a:buNone/>
            </a:pPr>
            <a:r>
              <a:rPr lang="it-IT" b="1" dirty="0"/>
              <a:t> </a:t>
            </a:r>
            <a:endParaRPr lang="de-DE" dirty="0"/>
          </a:p>
          <a:p>
            <a:pPr marL="0" indent="0">
              <a:buNone/>
            </a:pPr>
            <a:r>
              <a:rPr lang="en-GB" dirty="0"/>
              <a:t>3 What was the most engaging moment for you in these 2 lessons?</a:t>
            </a:r>
            <a:endParaRPr lang="de-DE" dirty="0"/>
          </a:p>
          <a:p>
            <a:endParaRPr lang="de-DE" dirty="0"/>
          </a:p>
          <a:p>
            <a:pPr marL="0" indent="0">
              <a:buNone/>
            </a:pPr>
            <a:r>
              <a:rPr lang="it-IT" b="1" dirty="0"/>
              <a:t>4 Quali potrebbero essere le difficoltà degli studenti rispetto a due attività proposte?</a:t>
            </a:r>
            <a:endParaRPr lang="de-DE" dirty="0"/>
          </a:p>
          <a:p>
            <a:endParaRPr lang="de-DE" dirty="0"/>
          </a:p>
          <a:p>
            <a:pPr marL="0" indent="0">
              <a:buNone/>
            </a:pPr>
            <a:r>
              <a:rPr lang="en-GB" dirty="0"/>
              <a:t>5 What is most challenging in CLIL for the teacher?</a:t>
            </a:r>
            <a:endParaRPr lang="de-DE" dirty="0"/>
          </a:p>
          <a:p>
            <a:endParaRPr lang="de-DE" dirty="0"/>
          </a:p>
          <a:p>
            <a:pPr marL="0" indent="0">
              <a:buNone/>
            </a:pPr>
            <a:r>
              <a:rPr lang="it-IT" b="1" dirty="0"/>
              <a:t>6 Quali sono gli aspetti più validi della metodologia CLIL, secondo la vostra esperienza?</a:t>
            </a:r>
            <a:endParaRPr lang="de-DE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i="1" dirty="0"/>
              <a:t>Use the </a:t>
            </a:r>
            <a:r>
              <a:rPr lang="it-IT" i="1" dirty="0" err="1"/>
              <a:t>language</a:t>
            </a:r>
            <a:r>
              <a:rPr lang="it-IT" i="1" dirty="0"/>
              <a:t> of the </a:t>
            </a:r>
            <a:r>
              <a:rPr lang="it-IT" i="1" dirty="0" err="1"/>
              <a:t>question</a:t>
            </a:r>
            <a:r>
              <a:rPr lang="it-IT" i="1" dirty="0"/>
              <a:t> in </a:t>
            </a:r>
            <a:r>
              <a:rPr lang="it-IT" i="1" dirty="0" err="1"/>
              <a:t>your</a:t>
            </a:r>
            <a:r>
              <a:rPr lang="it-IT" i="1" dirty="0"/>
              <a:t> </a:t>
            </a:r>
            <a:r>
              <a:rPr lang="it-IT" i="1" dirty="0" err="1"/>
              <a:t>answers</a:t>
            </a:r>
            <a:r>
              <a:rPr lang="it-IT" i="1" dirty="0"/>
              <a:t>. </a:t>
            </a:r>
            <a:endParaRPr lang="de-DE" i="1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479498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920C4CD3-D2E8-4915-822F-51F6889BEE7E}"/>
              </a:ext>
            </a:extLst>
          </p:cNvPr>
          <p:cNvSpPr/>
          <p:nvPr/>
        </p:nvSpPr>
        <p:spPr>
          <a:xfrm>
            <a:off x="11047956" y="6442729"/>
            <a:ext cx="1144043" cy="434443"/>
          </a:xfrm>
          <a:prstGeom prst="rect">
            <a:avLst/>
          </a:prstGeom>
          <a:solidFill>
            <a:srgbClr val="D700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AB176220-B655-4839-963C-5C11FF2D73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03393" y="6256114"/>
            <a:ext cx="873848" cy="56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0075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920C4CD3-D2E8-4915-822F-51F6889BEE7E}"/>
              </a:ext>
            </a:extLst>
          </p:cNvPr>
          <p:cNvSpPr/>
          <p:nvPr/>
        </p:nvSpPr>
        <p:spPr>
          <a:xfrm>
            <a:off x="11047956" y="6442729"/>
            <a:ext cx="1144043" cy="434443"/>
          </a:xfrm>
          <a:prstGeom prst="rect">
            <a:avLst/>
          </a:prstGeom>
          <a:solidFill>
            <a:srgbClr val="D700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AB176220-B655-4839-963C-5C11FF2D73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03393" y="6256114"/>
            <a:ext cx="873848" cy="56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6112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920C4CD3-D2E8-4915-822F-51F6889BEE7E}"/>
              </a:ext>
            </a:extLst>
          </p:cNvPr>
          <p:cNvSpPr/>
          <p:nvPr/>
        </p:nvSpPr>
        <p:spPr>
          <a:xfrm>
            <a:off x="11047956" y="6442729"/>
            <a:ext cx="1144043" cy="434443"/>
          </a:xfrm>
          <a:prstGeom prst="rect">
            <a:avLst/>
          </a:prstGeom>
          <a:solidFill>
            <a:srgbClr val="D700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AB176220-B655-4839-963C-5C11FF2D73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03393" y="6256114"/>
            <a:ext cx="873848" cy="56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634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46EAAFC0-4203-47BE-8E50-B44CB76D3F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991" y="1561172"/>
            <a:ext cx="6985640" cy="4226312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920C4CD3-D2E8-4915-822F-51F6889BEE7E}"/>
              </a:ext>
            </a:extLst>
          </p:cNvPr>
          <p:cNvSpPr/>
          <p:nvPr/>
        </p:nvSpPr>
        <p:spPr>
          <a:xfrm>
            <a:off x="11047956" y="6442729"/>
            <a:ext cx="1144043" cy="434443"/>
          </a:xfrm>
          <a:prstGeom prst="rect">
            <a:avLst/>
          </a:prstGeom>
          <a:solidFill>
            <a:srgbClr val="D700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AB176220-B655-4839-963C-5C11FF2D73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03393" y="6256114"/>
            <a:ext cx="873848" cy="56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29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7B886CC3-8BD0-45E3-A8B6-AF800D2AF2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2996" y="1003610"/>
            <a:ext cx="6173968" cy="5062653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920C4CD3-D2E8-4915-822F-51F6889BEE7E}"/>
              </a:ext>
            </a:extLst>
          </p:cNvPr>
          <p:cNvSpPr/>
          <p:nvPr/>
        </p:nvSpPr>
        <p:spPr>
          <a:xfrm>
            <a:off x="11047956" y="6442729"/>
            <a:ext cx="1144043" cy="434443"/>
          </a:xfrm>
          <a:prstGeom prst="rect">
            <a:avLst/>
          </a:prstGeom>
          <a:solidFill>
            <a:srgbClr val="D700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AB176220-B655-4839-963C-5C11FF2D73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03393" y="6256114"/>
            <a:ext cx="873848" cy="56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704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7018D26-3B57-410A-91B1-4CB263B62A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8029" y="421260"/>
            <a:ext cx="5190713" cy="6291774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920C4CD3-D2E8-4915-822F-51F6889BEE7E}"/>
              </a:ext>
            </a:extLst>
          </p:cNvPr>
          <p:cNvSpPr/>
          <p:nvPr/>
        </p:nvSpPr>
        <p:spPr>
          <a:xfrm>
            <a:off x="11047956" y="6442729"/>
            <a:ext cx="1144043" cy="434443"/>
          </a:xfrm>
          <a:prstGeom prst="rect">
            <a:avLst/>
          </a:prstGeom>
          <a:solidFill>
            <a:srgbClr val="D700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AB176220-B655-4839-963C-5C11FF2D73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03393" y="6256114"/>
            <a:ext cx="873848" cy="56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974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Grafik 3">
            <a:hlinkClick r:id="rId3"/>
            <a:extLst>
              <a:ext uri="{FF2B5EF4-FFF2-40B4-BE49-F238E27FC236}">
                <a16:creationId xmlns:a16="http://schemas.microsoft.com/office/drawing/2014/main" id="{D8B638DD-2FF8-42BC-B76C-1BB712066CD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55072" y="1182029"/>
            <a:ext cx="6155473" cy="4817327"/>
          </a:xfrm>
          <a:prstGeom prst="rect">
            <a:avLst/>
          </a:prstGeom>
          <a:noFill/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920C4CD3-D2E8-4915-822F-51F6889BEE7E}"/>
              </a:ext>
            </a:extLst>
          </p:cNvPr>
          <p:cNvSpPr/>
          <p:nvPr/>
        </p:nvSpPr>
        <p:spPr>
          <a:xfrm>
            <a:off x="11047956" y="6442729"/>
            <a:ext cx="1144043" cy="434443"/>
          </a:xfrm>
          <a:prstGeom prst="rect">
            <a:avLst/>
          </a:prstGeom>
          <a:solidFill>
            <a:srgbClr val="D700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AB176220-B655-4839-963C-5C11FF2D73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203393" y="6256114"/>
            <a:ext cx="873848" cy="56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817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8255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7A847F8B-D648-4FB0-A197-015C65D4EF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4901" y="1326995"/>
            <a:ext cx="6980156" cy="4572000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920C4CD3-D2E8-4915-822F-51F6889BEE7E}"/>
              </a:ext>
            </a:extLst>
          </p:cNvPr>
          <p:cNvSpPr/>
          <p:nvPr/>
        </p:nvSpPr>
        <p:spPr>
          <a:xfrm>
            <a:off x="11047956" y="6442729"/>
            <a:ext cx="1144043" cy="434443"/>
          </a:xfrm>
          <a:prstGeom prst="rect">
            <a:avLst/>
          </a:prstGeom>
          <a:solidFill>
            <a:srgbClr val="D700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AB176220-B655-4839-963C-5C11FF2D73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03393" y="6256114"/>
            <a:ext cx="873848" cy="56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452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EADCAF8-8823-4E89-8612-21029831A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8CA07B2-0819-4B62-9425-7A52BBDD70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A02BEE4-A5D4-40AF-882D-49D34B086F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6937"/>
            <a:chExt cx="9772765" cy="68580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F5843EB-154F-4459-8954-BB1DF64BBD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6937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75905135-55D9-431B-8D5A-4C5C92B1F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6937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accent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9B732812-A0BB-4324-B390-DFEF26C109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6937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1FEC055-6F76-4E20-BC93-76C2F58EA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6937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74CD21D-122E-4F3D-82AF-F4A37C278A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6937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A7FF51F-3820-41BE-8690-7E758ECFA7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6937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gradFill>
              <a:gsLst>
                <a:gs pos="813">
                  <a:schemeClr val="bg1">
                    <a:alpha val="41000"/>
                  </a:schemeClr>
                </a:gs>
                <a:gs pos="20000">
                  <a:schemeClr val="accent5">
                    <a:lumMod val="85000"/>
                    <a:alpha val="56000"/>
                  </a:schemeClr>
                </a:gs>
                <a:gs pos="44000">
                  <a:schemeClr val="accent6">
                    <a:lumMod val="40000"/>
                    <a:lumOff val="60000"/>
                    <a:alpha val="57000"/>
                  </a:schemeClr>
                </a:gs>
                <a:gs pos="100000">
                  <a:schemeClr val="bg1">
                    <a:alpha val="59000"/>
                  </a:schemeClr>
                </a:gs>
                <a:gs pos="74000">
                  <a:schemeClr val="accent1">
                    <a:lumMod val="91000"/>
                    <a:lumOff val="9000"/>
                    <a:alpha val="34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5EAD889-EA4D-485F-BA9C-F6473A432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6937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</p:grpSp>
      <p:sp>
        <p:nvSpPr>
          <p:cNvPr id="2" name="Rechteck 1">
            <a:extLst>
              <a:ext uri="{FF2B5EF4-FFF2-40B4-BE49-F238E27FC236}">
                <a16:creationId xmlns:a16="http://schemas.microsoft.com/office/drawing/2014/main" id="{9BC44B9E-E4CE-4C29-8D3B-0F06E2D8F151}"/>
              </a:ext>
            </a:extLst>
          </p:cNvPr>
          <p:cNvSpPr/>
          <p:nvPr/>
        </p:nvSpPr>
        <p:spPr>
          <a:xfrm>
            <a:off x="3045368" y="2043663"/>
            <a:ext cx="6105194" cy="31416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 u="sng" dirty="0">
                <a:solidFill>
                  <a:schemeClr val="tx2"/>
                </a:solidFill>
                <a:latin typeface="+mj-lt"/>
                <a:ea typeface="+mj-ea"/>
                <a:cs typeface="+mj-cs"/>
                <a:hlinkClick r:id="rId2"/>
              </a:rPr>
              <a:t>https://population.io/</a:t>
            </a:r>
            <a:endParaRPr lang="en-US" sz="5200" u="sng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200" u="sng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Current world population clock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20C4CD3-D2E8-4915-822F-51F6889BEE7E}"/>
              </a:ext>
            </a:extLst>
          </p:cNvPr>
          <p:cNvSpPr/>
          <p:nvPr/>
        </p:nvSpPr>
        <p:spPr>
          <a:xfrm>
            <a:off x="11047956" y="6442729"/>
            <a:ext cx="1144043" cy="434443"/>
          </a:xfrm>
          <a:prstGeom prst="rect">
            <a:avLst/>
          </a:prstGeom>
          <a:solidFill>
            <a:srgbClr val="D700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AB176220-B655-4839-963C-5C11FF2D73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03393" y="6256114"/>
            <a:ext cx="873848" cy="56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956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920C4CD3-D2E8-4915-822F-51F6889BEE7E}"/>
              </a:ext>
            </a:extLst>
          </p:cNvPr>
          <p:cNvSpPr/>
          <p:nvPr/>
        </p:nvSpPr>
        <p:spPr>
          <a:xfrm>
            <a:off x="11047956" y="6442729"/>
            <a:ext cx="1144043" cy="434443"/>
          </a:xfrm>
          <a:prstGeom prst="rect">
            <a:avLst/>
          </a:prstGeom>
          <a:solidFill>
            <a:srgbClr val="D700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AB176220-B655-4839-963C-5C11FF2D73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03393" y="6256114"/>
            <a:ext cx="873848" cy="564988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D7652897-DAAC-4E9F-B9E0-EB0213201FCB}"/>
              </a:ext>
            </a:extLst>
          </p:cNvPr>
          <p:cNvSpPr/>
          <p:nvPr/>
        </p:nvSpPr>
        <p:spPr>
          <a:xfrm>
            <a:off x="3329826" y="3244334"/>
            <a:ext cx="5532348" cy="14157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</a:pPr>
            <a:r>
              <a:rPr lang="en-US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https://www.blikk.it/bildung/unterricht/clil/clil-activities</a:t>
            </a:r>
            <a:endParaRPr lang="en-US" u="sng" dirty="0">
              <a:solidFill>
                <a:srgbClr val="0000FF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endParaRPr lang="en-US" sz="1400" u="sng" dirty="0">
              <a:solidFill>
                <a:srgbClr val="0000FF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4400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Functional Language</a:t>
            </a:r>
            <a:endParaRPr lang="de-DE" sz="4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823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CEF6118E-44FB-4509-B4D9-129052E4C6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F14CBD2-B824-4761-BE8D-94DF9E281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5195"/>
            <a:ext cx="3986156" cy="3686930"/>
          </a:xfrm>
        </p:spPr>
        <p:txBody>
          <a:bodyPr anchor="b">
            <a:normAutofit/>
          </a:bodyPr>
          <a:lstStyle/>
          <a:p>
            <a:r>
              <a:rPr lang="de-DE" sz="4000" dirty="0"/>
              <a:t>Warm-up</a:t>
            </a:r>
          </a:p>
        </p:txBody>
      </p:sp>
      <p:sp>
        <p:nvSpPr>
          <p:cNvPr id="31" name="Content Placeholder 13">
            <a:extLst>
              <a:ext uri="{FF2B5EF4-FFF2-40B4-BE49-F238E27FC236}">
                <a16:creationId xmlns:a16="http://schemas.microsoft.com/office/drawing/2014/main" id="{DB8D529D-A1C7-44E2-8231-6C44A0A1B3F9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20422393">
            <a:off x="442348" y="793211"/>
            <a:ext cx="5392506" cy="25884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hlinkClick r:id="rId2"/>
              </a:rPr>
              <a:t>https://www.blikk.it/bildung/unterricht/clil/clil-activities</a:t>
            </a:r>
            <a:endParaRPr lang="en-US" sz="2000" dirty="0"/>
          </a:p>
          <a:p>
            <a:endParaRPr lang="en-US" sz="2000" dirty="0"/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D4075912-A023-4385-A900-31B8CC2D6B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3473" b="-1"/>
          <a:stretch/>
        </p:blipFill>
        <p:spPr>
          <a:xfrm>
            <a:off x="5186557" y="162853"/>
            <a:ext cx="6830817" cy="6137951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920C4CD3-D2E8-4915-822F-51F6889BEE7E}"/>
              </a:ext>
            </a:extLst>
          </p:cNvPr>
          <p:cNvSpPr/>
          <p:nvPr/>
        </p:nvSpPr>
        <p:spPr>
          <a:xfrm>
            <a:off x="11047956" y="6442729"/>
            <a:ext cx="1144043" cy="434443"/>
          </a:xfrm>
          <a:prstGeom prst="rect">
            <a:avLst/>
          </a:prstGeom>
          <a:solidFill>
            <a:srgbClr val="D700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AB176220-B655-4839-963C-5C11FF2D73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03393" y="6256114"/>
            <a:ext cx="873848" cy="56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1240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</Words>
  <Application>Microsoft Office PowerPoint</Application>
  <PresentationFormat>Breitbild</PresentationFormat>
  <Paragraphs>23</Paragraphs>
  <Slides>13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</vt:lpstr>
      <vt:lpstr>Demo lesson     @rosmarie de monte frick       CLIL Oct9, 2020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Warm-up</vt:lpstr>
      <vt:lpstr>Wrapping up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Demo lesson     @rosmarie de monte frick       CLIL Oct9, 2020</dc:title>
  <dc:creator>De Monte, Rosmarie</dc:creator>
  <cp:lastModifiedBy>De Monte, Rosmarie</cp:lastModifiedBy>
  <cp:revision>2</cp:revision>
  <dcterms:created xsi:type="dcterms:W3CDTF">2020-10-08T14:41:55Z</dcterms:created>
  <dcterms:modified xsi:type="dcterms:W3CDTF">2020-10-08T14:43:19Z</dcterms:modified>
</cp:coreProperties>
</file>