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8" r:id="rId3"/>
    <p:sldId id="266" r:id="rId4"/>
    <p:sldId id="260" r:id="rId5"/>
    <p:sldId id="261" r:id="rId6"/>
    <p:sldId id="262" r:id="rId7"/>
    <p:sldId id="264" r:id="rId8"/>
    <p:sldId id="265" r:id="rId9"/>
    <p:sldId id="268" r:id="rId10"/>
    <p:sldId id="274" r:id="rId11"/>
    <p:sldId id="278" r:id="rId12"/>
    <p:sldId id="277" r:id="rId13"/>
    <p:sldId id="276" r:id="rId14"/>
    <p:sldId id="275" r:id="rId15"/>
    <p:sldId id="259" r:id="rId16"/>
    <p:sldId id="269" r:id="rId17"/>
    <p:sldId id="271" r:id="rId18"/>
    <p:sldId id="272" r:id="rId19"/>
    <p:sldId id="273" r:id="rId20"/>
    <p:sldId id="270" r:id="rId21"/>
    <p:sldId id="279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349-FA92-4D78-AFCE-FB2031B67A0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436-8A92-4A0C-8173-35BA1992C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56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349-FA92-4D78-AFCE-FB2031B67A0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436-8A92-4A0C-8173-35BA1992C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80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349-FA92-4D78-AFCE-FB2031B67A0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436-8A92-4A0C-8173-35BA1992CF17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123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349-FA92-4D78-AFCE-FB2031B67A0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436-8A92-4A0C-8173-35BA1992C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40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349-FA92-4D78-AFCE-FB2031B67A0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436-8A92-4A0C-8173-35BA1992CF17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720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349-FA92-4D78-AFCE-FB2031B67A0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436-8A92-4A0C-8173-35BA1992C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109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349-FA92-4D78-AFCE-FB2031B67A0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436-8A92-4A0C-8173-35BA1992C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85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349-FA92-4D78-AFCE-FB2031B67A0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436-8A92-4A0C-8173-35BA1992C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57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349-FA92-4D78-AFCE-FB2031B67A0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436-8A92-4A0C-8173-35BA1992C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15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349-FA92-4D78-AFCE-FB2031B67A0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436-8A92-4A0C-8173-35BA1992C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13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349-FA92-4D78-AFCE-FB2031B67A0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436-8A92-4A0C-8173-35BA1992C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42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349-FA92-4D78-AFCE-FB2031B67A0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436-8A92-4A0C-8173-35BA1992C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05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349-FA92-4D78-AFCE-FB2031B67A0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436-8A92-4A0C-8173-35BA1992C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59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349-FA92-4D78-AFCE-FB2031B67A0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436-8A92-4A0C-8173-35BA1992C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73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349-FA92-4D78-AFCE-FB2031B67A0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436-8A92-4A0C-8173-35BA1992C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35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349-FA92-4D78-AFCE-FB2031B67A0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3436-8A92-4A0C-8173-35BA1992C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39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0349-FA92-4D78-AFCE-FB2031B67A0F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D3436-8A92-4A0C-8173-35BA1992CF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75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Stereoskop/Stereoskopf&#252;hrerschein_Oberstufe.pdf" TargetMode="External"/><Relationship Id="rId4" Type="http://schemas.openxmlformats.org/officeDocument/2006/relationships/hyperlink" Target="Stereoskop/Stereoskopf&#252;hrerschein_Unterstuf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7185" y="0"/>
            <a:ext cx="9144000" cy="1566863"/>
          </a:xfrm>
        </p:spPr>
        <p:txBody>
          <a:bodyPr>
            <a:normAutofit fontScale="90000"/>
          </a:bodyPr>
          <a:lstStyle/>
          <a:p>
            <a:r>
              <a:rPr lang="de-DE" sz="8000" dirty="0" smtClean="0">
                <a:solidFill>
                  <a:schemeClr val="accent5">
                    <a:lumMod val="75000"/>
                  </a:schemeClr>
                </a:solidFill>
              </a:rPr>
              <a:t>Grundschule Tramin</a:t>
            </a:r>
            <a:endParaRPr lang="de-DE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62954" y="3239010"/>
            <a:ext cx="5008033" cy="1385744"/>
          </a:xfrm>
        </p:spPr>
        <p:txBody>
          <a:bodyPr>
            <a:noAutofit/>
          </a:bodyPr>
          <a:lstStyle/>
          <a:p>
            <a:pPr algn="ctr"/>
            <a:r>
              <a:rPr lang="de-DE" sz="2800" dirty="0" smtClean="0">
                <a:solidFill>
                  <a:schemeClr val="accent5">
                    <a:lumMod val="75000"/>
                  </a:schemeClr>
                </a:solidFill>
              </a:rPr>
              <a:t>2014/2015 </a:t>
            </a:r>
          </a:p>
          <a:p>
            <a:endParaRPr lang="de-DE" sz="1600" dirty="0"/>
          </a:p>
          <a:p>
            <a:pPr algn="ctr"/>
            <a:r>
              <a:rPr lang="de-DE" sz="2400" dirty="0" smtClean="0">
                <a:solidFill>
                  <a:schemeClr val="accent5">
                    <a:lumMod val="75000"/>
                  </a:schemeClr>
                </a:solidFill>
              </a:rPr>
              <a:t>Klassen 5A/5B, 2A/2B </a:t>
            </a:r>
            <a:endParaRPr lang="de-D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 t="1538" r="4743"/>
          <a:stretch/>
        </p:blipFill>
        <p:spPr>
          <a:xfrm>
            <a:off x="1014046" y="1898227"/>
            <a:ext cx="4894385" cy="43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6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589412" y="1998783"/>
            <a:ext cx="3103358" cy="18698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/>
              <a:t>Blick durch </a:t>
            </a:r>
          </a:p>
          <a:p>
            <a:r>
              <a:rPr lang="de-DE" sz="4400" dirty="0" smtClean="0"/>
              <a:t>die Kamera</a:t>
            </a:r>
            <a:endParaRPr lang="de-DE" sz="4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6" y="416168"/>
            <a:ext cx="6132733" cy="61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15" y="409371"/>
            <a:ext cx="7874446" cy="59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7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15" y="246184"/>
            <a:ext cx="8550923" cy="64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2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3" y="73525"/>
            <a:ext cx="6435969" cy="655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2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93" y="367028"/>
            <a:ext cx="6507299" cy="601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7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Tätigkeiten Schuljahr 2015/2016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20333" y="2827215"/>
            <a:ext cx="5969651" cy="1375507"/>
          </a:xfrm>
        </p:spPr>
        <p:txBody>
          <a:bodyPr>
            <a:normAutofit/>
          </a:bodyPr>
          <a:lstStyle/>
          <a:p>
            <a:r>
              <a:rPr lang="de-DE" sz="3200" b="1" u="sng" dirty="0"/>
              <a:t>November 2015 </a:t>
            </a:r>
          </a:p>
          <a:p>
            <a:pPr marL="0" indent="0">
              <a:buNone/>
            </a:pPr>
            <a:r>
              <a:rPr lang="de-DE" sz="3200" dirty="0"/>
              <a:t>	</a:t>
            </a:r>
            <a:r>
              <a:rPr lang="de-DE" sz="3200" dirty="0">
                <a:solidFill>
                  <a:schemeClr val="accent1"/>
                </a:solidFill>
              </a:rPr>
              <a:t>Wahlfach</a:t>
            </a:r>
            <a:r>
              <a:rPr lang="de-DE" sz="3200" dirty="0">
                <a:solidFill>
                  <a:schemeClr val="accent1"/>
                </a:solidFill>
              </a:rPr>
              <a:t>:</a:t>
            </a:r>
            <a:r>
              <a:rPr lang="de-DE" sz="3200" dirty="0"/>
              <a:t> Feuer, Wasser  los 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45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6523" y="1055078"/>
            <a:ext cx="6875585" cy="5025292"/>
          </a:xfrm>
        </p:spPr>
        <p:txBody>
          <a:bodyPr>
            <a:normAutofit/>
          </a:bodyPr>
          <a:lstStyle/>
          <a:p>
            <a:r>
              <a:rPr lang="de-DE" sz="2800" b="1" u="sng" dirty="0" smtClean="0"/>
              <a:t>April </a:t>
            </a:r>
            <a:r>
              <a:rPr lang="de-DE" sz="2800" b="1" u="sng" dirty="0"/>
              <a:t>2016 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chemeClr val="accent1"/>
                </a:solidFill>
              </a:rPr>
              <a:t>	Wahlfach</a:t>
            </a:r>
            <a:r>
              <a:rPr lang="de-DE" sz="2800" dirty="0">
                <a:solidFill>
                  <a:schemeClr val="accent1"/>
                </a:solidFill>
              </a:rPr>
              <a:t>:</a:t>
            </a:r>
            <a:r>
              <a:rPr lang="de-DE" sz="2000" dirty="0"/>
              <a:t> </a:t>
            </a:r>
            <a:r>
              <a:rPr lang="de-DE" sz="2800" dirty="0"/>
              <a:t>Geheimschr</a:t>
            </a:r>
            <a:r>
              <a:rPr lang="de-DE" sz="2800" dirty="0"/>
              <a:t>iften</a:t>
            </a:r>
            <a:r>
              <a:rPr lang="de-DE" sz="2000" dirty="0"/>
              <a:t> </a:t>
            </a:r>
            <a:endParaRPr lang="de-DE" sz="2000" dirty="0" smtClean="0"/>
          </a:p>
          <a:p>
            <a:pPr marL="0" indent="0">
              <a:buNone/>
            </a:pPr>
            <a:endParaRPr lang="de-DE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sz="2800" dirty="0" smtClean="0">
                <a:solidFill>
                  <a:schemeClr val="accent1"/>
                </a:solidFill>
              </a:rPr>
              <a:t>Einführung: Wie entsteht Farbe?</a:t>
            </a:r>
          </a:p>
          <a:p>
            <a:pPr marL="0" indent="0">
              <a:buNone/>
            </a:pPr>
            <a:endParaRPr lang="de-DE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600" dirty="0" smtClean="0">
                <a:solidFill>
                  <a:schemeClr val="tx1"/>
                </a:solidFill>
              </a:rPr>
              <a:t>Anhand einer Mindmap wurden die</a:t>
            </a:r>
          </a:p>
          <a:p>
            <a:pPr marL="0" indent="0">
              <a:buNone/>
            </a:pPr>
            <a:r>
              <a:rPr lang="de-DE" sz="2600" dirty="0" smtClean="0">
                <a:solidFill>
                  <a:schemeClr val="tx1"/>
                </a:solidFill>
              </a:rPr>
              <a:t>Experimente dokumentiert</a:t>
            </a:r>
          </a:p>
          <a:p>
            <a:pPr>
              <a:buFontTx/>
              <a:buChar char="-"/>
            </a:pPr>
            <a:endParaRPr lang="de-DE" sz="3200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28718" b="20513"/>
          <a:stretch/>
        </p:blipFill>
        <p:spPr>
          <a:xfrm>
            <a:off x="5916073" y="1438031"/>
            <a:ext cx="4640873" cy="348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4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1353" y="703385"/>
            <a:ext cx="9653953" cy="720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b="1" dirty="0" smtClean="0">
                <a:solidFill>
                  <a:schemeClr val="accent1"/>
                </a:solidFill>
              </a:rPr>
              <a:t>6 weitere Versuche standen den Kindern zur Auswahl:</a:t>
            </a:r>
          </a:p>
          <a:p>
            <a:pPr marL="0" indent="0">
              <a:buNone/>
            </a:pPr>
            <a:endParaRPr lang="de-DE" sz="4800" b="1" dirty="0"/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1"/>
                </a:solidFill>
              </a:rPr>
              <a:t>	</a:t>
            </a:r>
            <a:endParaRPr lang="de-DE" sz="2800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61646" y="2233246"/>
            <a:ext cx="9073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/>
              <a:t>Aus wie vielen Farben besteht die Farbe schwarz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/>
              <a:t>Geheimschrift Zitronensaft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/>
              <a:t>Geheimschrift Essig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/>
              <a:t>Geheimschrift Waschmittel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/>
              <a:t>Geheimschrift Essig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/>
              <a:t>Geheimschrift Ruß</a:t>
            </a:r>
            <a:endParaRPr lang="de-DE" sz="28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20513" r="13989" b="31795"/>
          <a:stretch/>
        </p:blipFill>
        <p:spPr>
          <a:xfrm>
            <a:off x="6224952" y="2989385"/>
            <a:ext cx="3710354" cy="32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1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7028" b="36561"/>
          <a:stretch/>
        </p:blipFill>
        <p:spPr>
          <a:xfrm rot="20989518">
            <a:off x="4624647" y="1354015"/>
            <a:ext cx="5528484" cy="476543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11764" r="11851" b="256"/>
          <a:stretch/>
        </p:blipFill>
        <p:spPr>
          <a:xfrm>
            <a:off x="861648" y="706452"/>
            <a:ext cx="3146298" cy="51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0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7179" r="10009" b="20000"/>
          <a:stretch/>
        </p:blipFill>
        <p:spPr>
          <a:xfrm>
            <a:off x="2954218" y="492734"/>
            <a:ext cx="4589582" cy="561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266700"/>
            <a:ext cx="8596668" cy="1157654"/>
          </a:xfrm>
        </p:spPr>
        <p:txBody>
          <a:bodyPr>
            <a:normAutofit/>
          </a:bodyPr>
          <a:lstStyle/>
          <a:p>
            <a:r>
              <a:rPr lang="de-DE" sz="4400" dirty="0" smtClean="0"/>
              <a:t>Tätigkeiten Schuljahr 2014/2015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2669" y="2180492"/>
            <a:ext cx="9931400" cy="1916723"/>
          </a:xfrm>
        </p:spPr>
        <p:txBody>
          <a:bodyPr>
            <a:normAutofit/>
          </a:bodyPr>
          <a:lstStyle/>
          <a:p>
            <a:r>
              <a:rPr lang="de-DE" sz="3200" b="1" u="sng" dirty="0"/>
              <a:t>Dezember </a:t>
            </a:r>
            <a:r>
              <a:rPr lang="de-DE" sz="3200" b="1" u="sng" dirty="0" smtClean="0"/>
              <a:t>2014</a:t>
            </a:r>
            <a:r>
              <a:rPr lang="de-DE" sz="3200" dirty="0" smtClean="0"/>
              <a:t>: </a:t>
            </a:r>
            <a:r>
              <a:rPr lang="de-DE" sz="3200" dirty="0"/>
              <a:t>2A/2B  </a:t>
            </a:r>
            <a:r>
              <a:rPr lang="de-DE" sz="3200" dirty="0" smtClean="0">
                <a:solidFill>
                  <a:schemeClr val="accent1"/>
                </a:solidFill>
              </a:rPr>
              <a:t>während Freiarbeit</a:t>
            </a:r>
          </a:p>
          <a:p>
            <a:pPr marL="0" indent="0">
              <a:buNone/>
            </a:pPr>
            <a:r>
              <a:rPr lang="de-DE" sz="3200" dirty="0"/>
              <a:t> </a:t>
            </a:r>
            <a:r>
              <a:rPr lang="de-DE" sz="3200" dirty="0" smtClean="0"/>
              <a:t>    Richtiger </a:t>
            </a:r>
            <a:r>
              <a:rPr lang="de-DE" sz="3200" dirty="0"/>
              <a:t>Umgang mit Feuer </a:t>
            </a:r>
            <a:endParaRPr lang="de-DE" sz="3200" dirty="0" smtClean="0"/>
          </a:p>
          <a:p>
            <a:pPr marL="0" indent="0">
              <a:buNone/>
            </a:pPr>
            <a:r>
              <a:rPr lang="de-DE" sz="3200" dirty="0"/>
              <a:t> </a:t>
            </a:r>
            <a:r>
              <a:rPr lang="de-DE" sz="3200" dirty="0" smtClean="0"/>
              <a:t>    Wie viele Tropfen passen auf eine Münze?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33504" b="23162"/>
          <a:stretch/>
        </p:blipFill>
        <p:spPr>
          <a:xfrm rot="5400000">
            <a:off x="7624937" y="2273352"/>
            <a:ext cx="6840415" cy="229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4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Tätigkeiten Schuljahr 2015/2016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5596" y="1930400"/>
            <a:ext cx="5600374" cy="3880772"/>
          </a:xfrm>
        </p:spPr>
        <p:txBody>
          <a:bodyPr/>
          <a:lstStyle/>
          <a:p>
            <a:r>
              <a:rPr lang="de-DE" sz="2600" b="1" u="sng" dirty="0"/>
              <a:t>November 2015 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600" dirty="0">
                <a:solidFill>
                  <a:schemeClr val="accent1"/>
                </a:solidFill>
              </a:rPr>
              <a:t>Wahlfach</a:t>
            </a:r>
            <a:r>
              <a:rPr lang="de-DE" sz="2600" dirty="0">
                <a:solidFill>
                  <a:schemeClr val="accent1"/>
                </a:solidFill>
              </a:rPr>
              <a:t>:</a:t>
            </a:r>
            <a:r>
              <a:rPr lang="de-DE" sz="2400" dirty="0"/>
              <a:t> Feuer, Wasser  los </a:t>
            </a:r>
          </a:p>
          <a:p>
            <a:endParaRPr lang="de-DE" dirty="0" smtClean="0"/>
          </a:p>
          <a:p>
            <a:r>
              <a:rPr lang="de-DE" sz="2600" b="1" u="sng" dirty="0"/>
              <a:t>April </a:t>
            </a:r>
            <a:r>
              <a:rPr lang="de-DE" sz="2600" b="1" u="sng" dirty="0"/>
              <a:t>2016 </a:t>
            </a:r>
          </a:p>
          <a:p>
            <a:pPr marL="0" indent="0">
              <a:buNone/>
            </a:pPr>
            <a:r>
              <a:rPr lang="de-DE" sz="2600" dirty="0" smtClean="0">
                <a:solidFill>
                  <a:schemeClr val="accent1"/>
                </a:solidFill>
              </a:rPr>
              <a:t>	Wahlfach</a:t>
            </a:r>
            <a:r>
              <a:rPr lang="de-DE" sz="2600" dirty="0">
                <a:solidFill>
                  <a:schemeClr val="accent1"/>
                </a:solidFill>
              </a:rPr>
              <a:t>:</a:t>
            </a:r>
            <a:r>
              <a:rPr lang="de-DE" dirty="0"/>
              <a:t> </a:t>
            </a:r>
            <a:r>
              <a:rPr lang="de-DE" sz="2400" dirty="0"/>
              <a:t>Geheimschr</a:t>
            </a:r>
            <a:r>
              <a:rPr lang="de-DE" sz="2400" dirty="0"/>
              <a:t>iften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28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165" y="785446"/>
            <a:ext cx="8185312" cy="5439508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 smtClean="0">
                <a:latin typeface="Bradley Hand ITC" panose="03070402050302030203" pitchFamily="66" charset="0"/>
              </a:rPr>
              <a:t>Danke für die Aufmerksamkeit</a:t>
            </a:r>
            <a:br>
              <a:rPr lang="de-DE" sz="6000" b="1" dirty="0" smtClean="0">
                <a:latin typeface="Bradley Hand ITC" panose="03070402050302030203" pitchFamily="66" charset="0"/>
              </a:rPr>
            </a:br>
            <a:r>
              <a:rPr lang="de-DE" sz="6000" b="1" dirty="0" smtClean="0">
                <a:latin typeface="Bradley Hand ITC" panose="03070402050302030203" pitchFamily="66" charset="0"/>
              </a:rPr>
              <a:t/>
            </a:r>
            <a:br>
              <a:rPr lang="de-DE" sz="6000" b="1" dirty="0" smtClean="0">
                <a:latin typeface="Bradley Hand ITC" panose="03070402050302030203" pitchFamily="66" charset="0"/>
              </a:rPr>
            </a:br>
            <a:r>
              <a:rPr lang="de-DE" sz="6000" b="1" dirty="0">
                <a:latin typeface="Bradley Hand ITC" panose="03070402050302030203" pitchFamily="66" charset="0"/>
              </a:rPr>
              <a:t/>
            </a:r>
            <a:br>
              <a:rPr lang="de-DE" sz="6000" b="1" dirty="0">
                <a:latin typeface="Bradley Hand ITC" panose="03070402050302030203" pitchFamily="66" charset="0"/>
              </a:rPr>
            </a:br>
            <a:r>
              <a:rPr lang="de-DE" sz="6000" b="1" dirty="0" smtClean="0">
                <a:latin typeface="Bradley Hand ITC" panose="03070402050302030203" pitchFamily="66" charset="0"/>
              </a:rPr>
              <a:t>Inge und Patrizia</a:t>
            </a:r>
            <a:endParaRPr lang="de-DE" sz="6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10938" b="22928"/>
          <a:stretch/>
        </p:blipFill>
        <p:spPr>
          <a:xfrm>
            <a:off x="7772400" y="720969"/>
            <a:ext cx="4124078" cy="5487377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3084" y="798144"/>
            <a:ext cx="6929316" cy="5410202"/>
          </a:xfrm>
        </p:spPr>
        <p:txBody>
          <a:bodyPr>
            <a:normAutofit fontScale="92500" lnSpcReduction="10000"/>
          </a:bodyPr>
          <a:lstStyle/>
          <a:p>
            <a:r>
              <a:rPr lang="de-DE" sz="2800" b="1" u="sng" dirty="0"/>
              <a:t>März 2015 </a:t>
            </a:r>
            <a:r>
              <a:rPr lang="de-DE" sz="2800" dirty="0">
                <a:solidFill>
                  <a:schemeClr val="accent1"/>
                </a:solidFill>
              </a:rPr>
              <a:t>während Freiarbeit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accent1"/>
                </a:solidFill>
              </a:rPr>
              <a:t>     </a:t>
            </a:r>
            <a:r>
              <a:rPr lang="de-DE" sz="2400" dirty="0"/>
              <a:t>Einführung des Forscherlabor</a:t>
            </a:r>
            <a:endParaRPr lang="de-DE" sz="2400" dirty="0"/>
          </a:p>
          <a:p>
            <a:pPr marL="0" indent="0">
              <a:buNone/>
            </a:pPr>
            <a:endParaRPr lang="de-DE" sz="2000" dirty="0"/>
          </a:p>
          <a:p>
            <a:r>
              <a:rPr lang="de-DE" sz="2800" b="1" u="sng" dirty="0"/>
              <a:t>April 2015 </a:t>
            </a:r>
            <a:r>
              <a:rPr lang="de-DE" sz="2800" dirty="0">
                <a:solidFill>
                  <a:schemeClr val="accent1"/>
                </a:solidFill>
              </a:rPr>
              <a:t>Tag der offenen Tür </a:t>
            </a:r>
            <a:endParaRPr lang="de-DE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sz="2400" dirty="0"/>
              <a:t>     Lotusblüte</a:t>
            </a:r>
          </a:p>
          <a:p>
            <a:pPr marL="0" indent="0">
              <a:buNone/>
            </a:pPr>
            <a:r>
              <a:rPr lang="de-DE" sz="2400" dirty="0"/>
              <a:t>     Die gepfefferte Büroklammer </a:t>
            </a:r>
          </a:p>
          <a:p>
            <a:pPr marL="0" indent="0">
              <a:buNone/>
            </a:pPr>
            <a:r>
              <a:rPr lang="de-DE" sz="2400" dirty="0"/>
              <a:t>     </a:t>
            </a:r>
            <a:r>
              <a:rPr lang="de-DE" sz="2400" dirty="0" smtClean="0"/>
              <a:t>Auch </a:t>
            </a:r>
            <a:r>
              <a:rPr lang="de-DE" sz="2400" dirty="0"/>
              <a:t>Luft braucht Platz 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800" b="1" u="sng" dirty="0"/>
              <a:t>April 2015   </a:t>
            </a:r>
            <a:r>
              <a:rPr lang="de-DE" sz="2800" dirty="0">
                <a:solidFill>
                  <a:schemeClr val="accent1"/>
                </a:solidFill>
              </a:rPr>
              <a:t>Wahlfach Experimente:  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	Magnetismus (Gruppe 1)</a:t>
            </a:r>
          </a:p>
          <a:p>
            <a:pPr marL="0" indent="0">
              <a:buNone/>
            </a:pPr>
            <a:r>
              <a:rPr lang="de-DE" sz="2400" dirty="0"/>
              <a:t>	Von klein nach groß – 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err="1"/>
              <a:t>Stereoskopführerschein</a:t>
            </a:r>
            <a:r>
              <a:rPr lang="de-DE" sz="2400" dirty="0"/>
              <a:t> (Gruppe 2)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42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63035" y="508000"/>
            <a:ext cx="8596668" cy="1066800"/>
          </a:xfrm>
        </p:spPr>
        <p:txBody>
          <a:bodyPr>
            <a:normAutofit/>
          </a:bodyPr>
          <a:lstStyle/>
          <a:p>
            <a:r>
              <a:rPr lang="de-DE" dirty="0" smtClean="0"/>
              <a:t>Wahlfach: Magnetismus</a:t>
            </a:r>
            <a:r>
              <a:rPr lang="de-DE" dirty="0"/>
              <a:t> </a:t>
            </a:r>
            <a:r>
              <a:rPr lang="de-DE" dirty="0" smtClean="0"/>
              <a:t>(2 Stunden) 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563035" y="1574800"/>
            <a:ext cx="9359900" cy="4711699"/>
          </a:xfrm>
        </p:spPr>
        <p:txBody>
          <a:bodyPr>
            <a:noAutofit/>
          </a:bodyPr>
          <a:lstStyle/>
          <a:p>
            <a:r>
              <a:rPr lang="de-DE" sz="2600" dirty="0" smtClean="0"/>
              <a:t>An verschiedenen Tischen wurden Experimente mit Magneten vorbereitet.</a:t>
            </a:r>
          </a:p>
          <a:p>
            <a:r>
              <a:rPr lang="de-DE" sz="2600" dirty="0" smtClean="0"/>
              <a:t>Anhand eines Arbeitspasses mussten die Schüler vor jedem Experiment eine Vermutung anstellen</a:t>
            </a:r>
          </a:p>
          <a:p>
            <a:r>
              <a:rPr lang="de-DE" sz="2600" dirty="0" smtClean="0"/>
              <a:t>Anschließend wurde es von jedem Schülerteam (2 Partner) durchgeführt</a:t>
            </a:r>
          </a:p>
          <a:p>
            <a:r>
              <a:rPr lang="de-DE" sz="2600" dirty="0" smtClean="0"/>
              <a:t>Die Erkenntnisse wurden auch auf dem Pass verschriftlicht</a:t>
            </a:r>
          </a:p>
          <a:p>
            <a:r>
              <a:rPr lang="de-DE" sz="2600" dirty="0" smtClean="0"/>
              <a:t>Am Ende der Einheit (2 Stunden) wurde das erlangte Wissen mittels Lückentext überprüft (zwei Schwierigkeitsgrade)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314061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80" y="0"/>
            <a:ext cx="5015820" cy="6835288"/>
          </a:xfrm>
        </p:spPr>
      </p:pic>
      <p:sp>
        <p:nvSpPr>
          <p:cNvPr id="4" name="Textfeld 3"/>
          <p:cNvSpPr txBox="1"/>
          <p:nvPr/>
        </p:nvSpPr>
        <p:spPr>
          <a:xfrm>
            <a:off x="6159500" y="3205718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Arbeitspass</a:t>
            </a:r>
            <a:endParaRPr lang="de-DE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272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715000" y="3561318"/>
            <a:ext cx="447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Wissensüberprüfung für 2. Klasse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4" y="223916"/>
            <a:ext cx="4626976" cy="6634084"/>
          </a:xfrm>
        </p:spPr>
      </p:pic>
    </p:spTree>
    <p:extLst>
      <p:ext uri="{BB962C8B-B14F-4D97-AF65-F5344CB8AC3E}">
        <p14:creationId xmlns:p14="http://schemas.microsoft.com/office/powerpoint/2010/main" val="381191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715000" y="3561318"/>
            <a:ext cx="447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Wissensüberprüfung für 5. Klasse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0" b="4058"/>
          <a:stretch/>
        </p:blipFill>
        <p:spPr>
          <a:xfrm>
            <a:off x="1346201" y="286693"/>
            <a:ext cx="4178299" cy="6563974"/>
          </a:xfrm>
        </p:spPr>
      </p:pic>
    </p:spTree>
    <p:extLst>
      <p:ext uri="{BB962C8B-B14F-4D97-AF65-F5344CB8AC3E}">
        <p14:creationId xmlns:p14="http://schemas.microsoft.com/office/powerpoint/2010/main" val="196602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63035" y="508000"/>
            <a:ext cx="859666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Wahlfach: Von klein zu groß (2 Stunden)</a:t>
            </a:r>
            <a:br>
              <a:rPr lang="de-DE" dirty="0" smtClean="0"/>
            </a:br>
            <a:r>
              <a:rPr lang="de-DE" dirty="0" smtClean="0"/>
              <a:t>Stereoskop-Führerschein 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563035" y="1574800"/>
            <a:ext cx="9359900" cy="47116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600" dirty="0" smtClean="0">
                <a:solidFill>
                  <a:schemeClr val="accent1"/>
                </a:solidFill>
              </a:rPr>
              <a:t>An 3 verschiedenen Tischen wurden Experimente vorbereitet: </a:t>
            </a:r>
          </a:p>
          <a:p>
            <a:r>
              <a:rPr lang="de-DE" sz="2600" dirty="0" smtClean="0"/>
              <a:t>Wasserlupe basteln und ausprobieren</a:t>
            </a:r>
          </a:p>
          <a:p>
            <a:r>
              <a:rPr lang="de-DE" sz="2600" dirty="0"/>
              <a:t>m</a:t>
            </a:r>
            <a:r>
              <a:rPr lang="de-DE" sz="2600" dirty="0" smtClean="0"/>
              <a:t>it Becherlupe Geldscheine und mitgebrachtes Material beobachten</a:t>
            </a:r>
          </a:p>
          <a:p>
            <a:r>
              <a:rPr lang="de-DE" sz="2600" dirty="0" smtClean="0"/>
              <a:t>Anschließend wurde es von jedem Schülerteam (2 Partner) durchgeführt</a:t>
            </a:r>
          </a:p>
          <a:p>
            <a:r>
              <a:rPr lang="de-DE" sz="2600" dirty="0" smtClean="0"/>
              <a:t>Die Erkenntnisse wurden auch auf dem Pass verschriftlicht</a:t>
            </a:r>
          </a:p>
          <a:p>
            <a:r>
              <a:rPr lang="de-DE" sz="2600" dirty="0" smtClean="0"/>
              <a:t>Am Ende der Einheit (2 Stunden) wurde das erlangte Wissen mittels Lückentext überprüft (zwei Schwierigkeitsgrade)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144231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9400" y="1968499"/>
            <a:ext cx="5588000" cy="4191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065" y="233626"/>
            <a:ext cx="8596670" cy="638908"/>
          </a:xfrm>
        </p:spPr>
        <p:txBody>
          <a:bodyPr>
            <a:normAutofit/>
          </a:bodyPr>
          <a:lstStyle/>
          <a:p>
            <a:r>
              <a:rPr lang="de-DE" sz="2800" dirty="0" smtClean="0"/>
              <a:t>Mikroskop-Führerschein Unterstufe und Oberstufe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3518" y="1591875"/>
            <a:ext cx="1612673" cy="11070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  <a:hlinkClick r:id="rId4" action="ppaction://hlinkfile"/>
              </a:rPr>
              <a:t>Stereoskop\Stereoskopführerschein_Unterstufe.pdf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518" y="3732679"/>
            <a:ext cx="1674220" cy="6626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 smtClean="0">
                <a:hlinkClick r:id="rId5" action="ppaction://hlinkfile"/>
              </a:rPr>
              <a:t>Stereoskop\Stereoskopführerschein_Oberstufe.pdf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r="3012" b="13846"/>
          <a:stretch/>
        </p:blipFill>
        <p:spPr>
          <a:xfrm>
            <a:off x="6629400" y="3240287"/>
            <a:ext cx="5562600" cy="361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7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257</Words>
  <Application>Microsoft Office PowerPoint</Application>
  <PresentationFormat>Breitbild</PresentationFormat>
  <Paragraphs>68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Bradley Hand ITC</vt:lpstr>
      <vt:lpstr>Trebuchet MS</vt:lpstr>
      <vt:lpstr>Wingdings 3</vt:lpstr>
      <vt:lpstr>Facette</vt:lpstr>
      <vt:lpstr>Grundschule Tramin</vt:lpstr>
      <vt:lpstr>Tätigkeiten Schuljahr 2014/2015</vt:lpstr>
      <vt:lpstr>PowerPoint-Präsentation</vt:lpstr>
      <vt:lpstr>Wahlfach: Magnetismus (2 Stunden) </vt:lpstr>
      <vt:lpstr>PowerPoint-Präsentation</vt:lpstr>
      <vt:lpstr>PowerPoint-Präsentation</vt:lpstr>
      <vt:lpstr>PowerPoint-Präsentation</vt:lpstr>
      <vt:lpstr>Wahlfach: Von klein zu groß (2 Stunden) Stereoskop-Führerschein </vt:lpstr>
      <vt:lpstr>Mikroskop-Führerschein Unterstufe und Oberstufe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Tätigkeiten Schuljahr 2015/2016</vt:lpstr>
      <vt:lpstr>PowerPoint-Präsentation</vt:lpstr>
      <vt:lpstr>PowerPoint-Präsentation</vt:lpstr>
      <vt:lpstr>PowerPoint-Präsentation</vt:lpstr>
      <vt:lpstr>PowerPoint-Präsentation</vt:lpstr>
      <vt:lpstr>Tätigkeiten Schuljahr 2015/2016</vt:lpstr>
      <vt:lpstr>Danke für die Aufmerksamkeit   Inge und Patrizia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Grundschule Tramin</dc:title>
  <dc:creator>Braun, Inge</dc:creator>
  <cp:lastModifiedBy>Braun, Inge</cp:lastModifiedBy>
  <cp:revision>28</cp:revision>
  <dcterms:created xsi:type="dcterms:W3CDTF">2016-06-01T12:02:58Z</dcterms:created>
  <dcterms:modified xsi:type="dcterms:W3CDTF">2016-06-01T14:59:53Z</dcterms:modified>
</cp:coreProperties>
</file>